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6" r:id="rId5"/>
    <p:sldMasterId id="2147483718" r:id="rId6"/>
  </p:sldMasterIdLst>
  <p:notesMasterIdLst>
    <p:notesMasterId r:id="rId23"/>
  </p:notesMasterIdLst>
  <p:sldIdLst>
    <p:sldId id="485" r:id="rId7"/>
    <p:sldId id="486" r:id="rId8"/>
    <p:sldId id="488" r:id="rId9"/>
    <p:sldId id="487" r:id="rId10"/>
    <p:sldId id="288" r:id="rId11"/>
    <p:sldId id="289" r:id="rId12"/>
    <p:sldId id="290" r:id="rId13"/>
    <p:sldId id="489" r:id="rId14"/>
    <p:sldId id="490" r:id="rId15"/>
    <p:sldId id="492" r:id="rId16"/>
    <p:sldId id="266" r:id="rId17"/>
    <p:sldId id="259" r:id="rId18"/>
    <p:sldId id="286" r:id="rId19"/>
    <p:sldId id="493" r:id="rId20"/>
    <p:sldId id="494" r:id="rId21"/>
    <p:sldId id="491"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64A"/>
    <a:srgbClr val="10364A"/>
    <a:srgbClr val="0D2836"/>
    <a:srgbClr val="DCDCDC"/>
    <a:srgbClr val="4F81BD"/>
    <a:srgbClr val="595A5D"/>
    <a:srgbClr val="414042"/>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56" autoAdjust="0"/>
    <p:restoredTop sz="79561" autoAdjust="0"/>
  </p:normalViewPr>
  <p:slideViewPr>
    <p:cSldViewPr snapToGrid="0" showGuides="1">
      <p:cViewPr varScale="1">
        <p:scale>
          <a:sx n="135" d="100"/>
          <a:sy n="135" d="100"/>
        </p:scale>
        <p:origin x="592" y="16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9/5/18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41601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75118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986278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86659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080509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88745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9C3F2ED-74C5-7D4F-8560-0CC253E9A436}" type="slidenum">
              <a:rPr lang="en-US" smtClean="0"/>
              <a:t>11</a:t>
            </a:fld>
            <a:endParaRPr lang="en-US"/>
          </a:p>
        </p:txBody>
      </p:sp>
    </p:spTree>
    <p:extLst>
      <p:ext uri="{BB962C8B-B14F-4D97-AF65-F5344CB8AC3E}">
        <p14:creationId xmlns:p14="http://schemas.microsoft.com/office/powerpoint/2010/main" val="1122218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718210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4078"/>
        </a:solidFill>
        <a:effectLst/>
      </p:bgPr>
    </p:bg>
    <p:spTree>
      <p:nvGrpSpPr>
        <p:cNvPr id="1" name=""/>
        <p:cNvGrpSpPr/>
        <p:nvPr/>
      </p:nvGrpSpPr>
      <p:grpSpPr>
        <a:xfrm>
          <a:off x="0" y="0"/>
          <a:ext cx="0" cy="0"/>
          <a:chOff x="0" y="0"/>
          <a:chExt cx="0" cy="0"/>
        </a:xfrm>
      </p:grpSpPr>
      <p:sp>
        <p:nvSpPr>
          <p:cNvPr id="16" name="Text Placeholder 11"/>
          <p:cNvSpPr>
            <a:spLocks noGrp="1"/>
          </p:cNvSpPr>
          <p:nvPr>
            <p:ph type="body" sz="quarter" idx="10" hasCustomPrompt="1"/>
          </p:nvPr>
        </p:nvSpPr>
        <p:spPr>
          <a:xfrm>
            <a:off x="825795" y="4247719"/>
            <a:ext cx="4748173" cy="309716"/>
          </a:xfrm>
          <a:prstGeom prst="rect">
            <a:avLst/>
          </a:prstGeom>
        </p:spPr>
        <p:txBody>
          <a:bodyPr>
            <a:normAutofit/>
          </a:bodyPr>
          <a:lstStyle>
            <a:lvl1pPr marL="0" marR="0" indent="0" algn="l" defTabSz="270972" rtl="0" eaLnBrk="1" fontAlgn="auto" latinLnBrk="0" hangingPunct="1">
              <a:lnSpc>
                <a:spcPct val="100000"/>
              </a:lnSpc>
              <a:spcBef>
                <a:spcPct val="20000"/>
              </a:spcBef>
              <a:spcAft>
                <a:spcPts val="0"/>
              </a:spcAft>
              <a:buClrTx/>
              <a:buSzTx/>
              <a:buFontTx/>
              <a:buNone/>
              <a:tabLst/>
              <a:defRPr sz="1266" b="0" i="0" baseline="0">
                <a:solidFill>
                  <a:schemeClr val="tx1"/>
                </a:solidFill>
                <a:latin typeface="Amazon Ember" charset="0"/>
                <a:ea typeface="Amazon Ember" charset="0"/>
                <a:cs typeface="Amazon Ember" charset="0"/>
              </a:defRPr>
            </a:lvl1pPr>
          </a:lstStyle>
          <a:p>
            <a:pPr lvl="0"/>
            <a:r>
              <a:rPr lang="en-US" dirty="0"/>
              <a:t>CLICK TO EDIT MASTER TEXT STYLES</a:t>
            </a:r>
          </a:p>
        </p:txBody>
      </p:sp>
      <p:sp>
        <p:nvSpPr>
          <p:cNvPr id="17" name="Text Placeholder 8"/>
          <p:cNvSpPr>
            <a:spLocks noGrp="1"/>
          </p:cNvSpPr>
          <p:nvPr>
            <p:ph type="body" sz="quarter" idx="12"/>
          </p:nvPr>
        </p:nvSpPr>
        <p:spPr>
          <a:xfrm>
            <a:off x="776722" y="2977083"/>
            <a:ext cx="6023897" cy="1148800"/>
          </a:xfrm>
          <a:prstGeom prst="rect">
            <a:avLst/>
          </a:prstGeom>
        </p:spPr>
        <p:txBody>
          <a:bodyPr anchor="b" anchorCtr="0">
            <a:noAutofit/>
          </a:bodyPr>
          <a:lstStyle>
            <a:lvl1pPr marL="0" indent="0" algn="l">
              <a:lnSpc>
                <a:spcPct val="90000"/>
              </a:lnSpc>
              <a:spcBef>
                <a:spcPts val="0"/>
              </a:spcBef>
              <a:buNone/>
              <a:defRPr sz="3516" b="0" i="0" baseline="0">
                <a:solidFill>
                  <a:schemeClr val="tx1"/>
                </a:solidFill>
                <a:latin typeface="Amazon Ember Light" charset="0"/>
                <a:ea typeface="Amazon Ember Light" charset="0"/>
                <a:cs typeface="Amazon Ember Light" charset="0"/>
              </a:defRPr>
            </a:lvl1pPr>
          </a:lstStyle>
          <a:p>
            <a:pPr lvl="0"/>
            <a:r>
              <a:rPr lang="en-US" dirty="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23" y="664575"/>
            <a:ext cx="1582826" cy="1983334"/>
          </a:xfrm>
          <a:prstGeom prst="rect">
            <a:avLst/>
          </a:prstGeom>
        </p:spPr>
      </p:pic>
    </p:spTree>
    <p:extLst>
      <p:ext uri="{BB962C8B-B14F-4D97-AF65-F5344CB8AC3E}">
        <p14:creationId xmlns:p14="http://schemas.microsoft.com/office/powerpoint/2010/main" val="402053476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406" b="0" i="0">
                <a:solidFill>
                  <a:schemeClr val="tx1"/>
                </a:solidFill>
                <a:latin typeface="Amazon Ember" charset="0"/>
                <a:ea typeface="Amazon Ember" charset="0"/>
                <a:cs typeface="Amazon Ember" charset="0"/>
              </a:defRPr>
            </a:lvl1pPr>
            <a:lvl2pPr marL="440330" indent="-169358">
              <a:buFont typeface="Arial"/>
              <a:buChar char="•"/>
              <a:defRPr sz="1406" b="0" i="0">
                <a:solidFill>
                  <a:schemeClr val="tx1"/>
                </a:solidFill>
                <a:latin typeface="Amazon Ember" charset="0"/>
                <a:ea typeface="Amazon Ember" charset="0"/>
                <a:cs typeface="Amazon Ember" charset="0"/>
              </a:defRPr>
            </a:lvl2pPr>
            <a:lvl3pPr marL="677430" indent="-135485">
              <a:buFont typeface="Arial"/>
              <a:buChar cha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70025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067" b="0" i="0">
                <a:solidFill>
                  <a:schemeClr val="tx1"/>
                </a:solidFill>
                <a:latin typeface="Amazon Ember Light" charset="0"/>
                <a:ea typeface="Amazon Ember Light" charset="0"/>
                <a:cs typeface="Amazon Ember Light" charset="0"/>
              </a:defRPr>
            </a:lvl1pPr>
            <a:lvl2pPr marL="440330" indent="-169358">
              <a:buFont typeface="Arial"/>
              <a:buChar char="•"/>
              <a:defRPr sz="1067" b="0" i="0">
                <a:solidFill>
                  <a:schemeClr val="tx1"/>
                </a:solidFill>
                <a:latin typeface="Amazon Ember Light" charset="0"/>
                <a:ea typeface="Amazon Ember Light" charset="0"/>
                <a:cs typeface="Amazon Ember Light" charset="0"/>
              </a:defRPr>
            </a:lvl2pPr>
            <a:lvl3pPr marL="677430" indent="-135485">
              <a:buFont typeface="Arial"/>
              <a:buChar char="•"/>
              <a:defRPr sz="1067" b="0" i="0">
                <a:solidFill>
                  <a:schemeClr val="tx1"/>
                </a:solidFill>
                <a:latin typeface="Amazon Ember Light" charset="0"/>
                <a:ea typeface="Amazon Ember Light" charset="0"/>
                <a:cs typeface="Amazon Ember Light" charset="0"/>
              </a:defRPr>
            </a:lvl3pPr>
            <a:lvl4pPr>
              <a:defRPr sz="1067" b="0" i="0">
                <a:solidFill>
                  <a:schemeClr val="tx1"/>
                </a:solidFill>
                <a:latin typeface="Amazon Ember Light" charset="0"/>
                <a:ea typeface="Amazon Ember Light" charset="0"/>
                <a:cs typeface="Amazon Ember Light" charset="0"/>
              </a:defRPr>
            </a:lvl4pPr>
            <a:lvl5pPr>
              <a:defRPr sz="1067"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5796" y="4513007"/>
            <a:ext cx="549659" cy="369689"/>
          </a:xfrm>
          <a:prstGeom prst="rect">
            <a:avLst/>
          </a:prstGeom>
        </p:spPr>
      </p:pic>
      <p:sp>
        <p:nvSpPr>
          <p:cNvPr id="4" name="Rectangle 3"/>
          <p:cNvSpPr/>
          <p:nvPr userDrawn="1"/>
        </p:nvSpPr>
        <p:spPr>
          <a:xfrm>
            <a:off x="0" y="1320628"/>
            <a:ext cx="9144000" cy="382287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8078" y="4616769"/>
            <a:ext cx="549712" cy="328300"/>
          </a:xfrm>
          <a:prstGeom prst="rect">
            <a:avLst/>
          </a:prstGeom>
        </p:spPr>
      </p:pic>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tx1">
                    <a:lumMod val="65000"/>
                  </a:schemeClr>
                </a:solidFill>
              </a:rPr>
              <a:t>© 2017, Amazon Web Services, Inc. or its Affiliates. All rights reserved.</a:t>
            </a:r>
          </a:p>
        </p:txBody>
      </p:sp>
    </p:spTree>
    <p:extLst>
      <p:ext uri="{BB962C8B-B14F-4D97-AF65-F5344CB8AC3E}">
        <p14:creationId xmlns:p14="http://schemas.microsoft.com/office/powerpoint/2010/main" val="1799250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Header 1">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257" y="1969202"/>
            <a:ext cx="7772400" cy="930105"/>
          </a:xfrm>
          <a:prstGeom prst="rect">
            <a:avLst/>
          </a:prstGeom>
        </p:spPr>
        <p:txBody>
          <a:bodyPr anchor="ctr"/>
          <a:lstStyle>
            <a:lvl1pPr algn="l">
              <a:defRPr sz="2531" b="1" i="0" cap="none">
                <a:solidFill>
                  <a:srgbClr val="F2F2F2"/>
                </a:solidFill>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56781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007" y="476633"/>
            <a:ext cx="6682243" cy="774954"/>
          </a:xfrm>
          <a:prstGeom prst="rect">
            <a:avLst/>
          </a:prstGeom>
        </p:spPr>
        <p:txBody>
          <a:bodyPr anchor="b" anchorCtr="0">
            <a:normAutofit/>
          </a:bodyPr>
          <a:lstStyle>
            <a:lvl1pPr>
              <a:defRPr sz="2110" b="1" i="0">
                <a:solidFill>
                  <a:srgbClr val="F2F2F2"/>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85105"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63609"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858282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0407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009" y="1393725"/>
            <a:ext cx="3602127" cy="539196"/>
          </a:xfrm>
          <a:prstGeom prst="rect">
            <a:avLst/>
          </a:prstGeom>
        </p:spPr>
        <p:txBody>
          <a:bodyPr anchor="t" anchorCtr="0"/>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dirty="0"/>
              <a:t>Click to edit Master text styles</a:t>
            </a:r>
          </a:p>
        </p:txBody>
      </p:sp>
      <p:sp>
        <p:nvSpPr>
          <p:cNvPr id="4" name="Content Placeholder 3"/>
          <p:cNvSpPr>
            <a:spLocks noGrp="1"/>
          </p:cNvSpPr>
          <p:nvPr>
            <p:ph sz="half" idx="2"/>
          </p:nvPr>
        </p:nvSpPr>
        <p:spPr>
          <a:xfrm>
            <a:off x="780686" y="1944758"/>
            <a:ext cx="3602127"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779732" y="475775"/>
            <a:ext cx="6730440" cy="774954"/>
          </a:xfrm>
          <a:prstGeom prst="rect">
            <a:avLst/>
          </a:prstGeom>
        </p:spPr>
        <p:txBody>
          <a:bodyPr anchor="b" anchorCtr="0">
            <a:normAutofit/>
          </a:bodyPr>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15" name="Text Placeholder 4"/>
          <p:cNvSpPr>
            <a:spLocks noGrp="1"/>
          </p:cNvSpPr>
          <p:nvPr>
            <p:ph type="body" sz="quarter" idx="3"/>
          </p:nvPr>
        </p:nvSpPr>
        <p:spPr>
          <a:xfrm>
            <a:off x="4549005" y="1393725"/>
            <a:ext cx="3603542" cy="539196"/>
          </a:xfrm>
          <a:prstGeom prst="rect">
            <a:avLst/>
          </a:prstGeom>
        </p:spPr>
        <p:txBody>
          <a:bodyPr anchor="t" anchorCtr="0">
            <a:normAutofit/>
          </a:bodyPr>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a:t>Click to edit Master text styles</a:t>
            </a:r>
          </a:p>
        </p:txBody>
      </p:sp>
      <p:sp>
        <p:nvSpPr>
          <p:cNvPr id="16" name="Content Placeholder 5"/>
          <p:cNvSpPr>
            <a:spLocks noGrp="1"/>
          </p:cNvSpPr>
          <p:nvPr>
            <p:ph sz="quarter" idx="4"/>
          </p:nvPr>
        </p:nvSpPr>
        <p:spPr>
          <a:xfrm>
            <a:off x="4549005" y="1932921"/>
            <a:ext cx="3603542"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9688841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634480" cy="774954"/>
          </a:xfrm>
          <a:prstGeom prst="rect">
            <a:avLst/>
          </a:prstGeom>
        </p:spPr>
        <p:txBody>
          <a:bodyPr anchor="b" anchorCtr="0"/>
          <a:lstStyle>
            <a:lvl1pPr>
              <a:defRPr sz="2110" b="1" i="0">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78723"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359486"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1"/>
          </p:nvPr>
        </p:nvSpPr>
        <p:spPr>
          <a:xfrm>
            <a:off x="5938010"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a:t>Click to edit 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8729813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9" y="476633"/>
            <a:ext cx="6513106" cy="774954"/>
          </a:xfrm>
          <a:prstGeom prst="rect">
            <a:avLst/>
          </a:prstGeom>
        </p:spPr>
        <p:txBody>
          <a:bodyPr anchor="b" anchorCtr="0"/>
          <a:lstStyle>
            <a:lvl1pPr>
              <a:defRPr sz="2110">
                <a:latin typeface="Amazon Ember" charset="0"/>
                <a:ea typeface="Amazon Ember" charset="0"/>
                <a:cs typeface="Amazon Ember" charset="0"/>
              </a:defRPr>
            </a:lvl1pPr>
          </a:lstStyle>
          <a:p>
            <a:r>
              <a:rPr lang="en-US" dirty="0"/>
              <a:t>Click to edit Master title style</a:t>
            </a:r>
          </a:p>
        </p:txBody>
      </p:sp>
      <p:sp>
        <p:nvSpPr>
          <p:cNvPr id="11" name="Text Placeholder 3"/>
          <p:cNvSpPr>
            <a:spLocks noGrp="1"/>
          </p:cNvSpPr>
          <p:nvPr>
            <p:ph type="body" sz="half" idx="2"/>
          </p:nvPr>
        </p:nvSpPr>
        <p:spPr>
          <a:xfrm>
            <a:off x="793109"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12" name="Text Placeholder 3"/>
          <p:cNvSpPr>
            <a:spLocks noGrp="1"/>
          </p:cNvSpPr>
          <p:nvPr>
            <p:ph type="body" sz="half" idx="11"/>
          </p:nvPr>
        </p:nvSpPr>
        <p:spPr>
          <a:xfrm>
            <a:off x="2782781"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3" name="Text Placeholder 3"/>
          <p:cNvSpPr>
            <a:spLocks noGrp="1"/>
          </p:cNvSpPr>
          <p:nvPr>
            <p:ph type="body" sz="half" idx="13"/>
          </p:nvPr>
        </p:nvSpPr>
        <p:spPr>
          <a:xfrm>
            <a:off x="4785152"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4" name="Text Placeholder 3"/>
          <p:cNvSpPr>
            <a:spLocks noGrp="1"/>
          </p:cNvSpPr>
          <p:nvPr>
            <p:ph type="body" sz="half" idx="15"/>
          </p:nvPr>
        </p:nvSpPr>
        <p:spPr>
          <a:xfrm>
            <a:off x="6813534"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5" name="Picture Placeholder 2"/>
          <p:cNvSpPr>
            <a:spLocks noGrp="1"/>
          </p:cNvSpPr>
          <p:nvPr>
            <p:ph type="pic" sz="quarter" idx="16"/>
          </p:nvPr>
        </p:nvSpPr>
        <p:spPr>
          <a:xfrm>
            <a:off x="793109"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dirty="0"/>
              <a:t>Drag picture to placeholder or click icon to add</a:t>
            </a:r>
          </a:p>
        </p:txBody>
      </p:sp>
      <p:sp>
        <p:nvSpPr>
          <p:cNvPr id="16" name="Picture Placeholder 2"/>
          <p:cNvSpPr>
            <a:spLocks noGrp="1"/>
          </p:cNvSpPr>
          <p:nvPr>
            <p:ph type="pic" sz="quarter" idx="17"/>
          </p:nvPr>
        </p:nvSpPr>
        <p:spPr>
          <a:xfrm>
            <a:off x="2782781"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7" name="Picture Placeholder 2"/>
          <p:cNvSpPr>
            <a:spLocks noGrp="1"/>
          </p:cNvSpPr>
          <p:nvPr>
            <p:ph type="pic" sz="quarter" idx="18"/>
          </p:nvPr>
        </p:nvSpPr>
        <p:spPr>
          <a:xfrm>
            <a:off x="4785152"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8" name="Picture Placeholder 2"/>
          <p:cNvSpPr>
            <a:spLocks noGrp="1"/>
          </p:cNvSpPr>
          <p:nvPr>
            <p:ph type="pic" sz="quarter" idx="19"/>
          </p:nvPr>
        </p:nvSpPr>
        <p:spPr>
          <a:xfrm>
            <a:off x="6813534"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996499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x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8205216"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sp>
        <p:nvSpPr>
          <p:cNvPr id="3" name="Text Placeholder 3"/>
          <p:cNvSpPr>
            <a:spLocks noGrp="1"/>
          </p:cNvSpPr>
          <p:nvPr>
            <p:ph type="body" sz="half" idx="2"/>
          </p:nvPr>
        </p:nvSpPr>
        <p:spPr>
          <a:xfrm>
            <a:off x="792156"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4" name="Text Placeholder 3"/>
          <p:cNvSpPr>
            <a:spLocks noGrp="1"/>
          </p:cNvSpPr>
          <p:nvPr>
            <p:ph type="body" sz="half" idx="11"/>
          </p:nvPr>
        </p:nvSpPr>
        <p:spPr>
          <a:xfrm>
            <a:off x="3547709"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5" name="Text Placeholder 3"/>
          <p:cNvSpPr>
            <a:spLocks noGrp="1"/>
          </p:cNvSpPr>
          <p:nvPr>
            <p:ph type="body" sz="half" idx="13"/>
          </p:nvPr>
        </p:nvSpPr>
        <p:spPr>
          <a:xfrm>
            <a:off x="6303255"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9" name="Picture Placeholder 2"/>
          <p:cNvSpPr>
            <a:spLocks noGrp="1"/>
          </p:cNvSpPr>
          <p:nvPr>
            <p:ph type="pic" sz="quarter" idx="20"/>
          </p:nvPr>
        </p:nvSpPr>
        <p:spPr>
          <a:xfrm>
            <a:off x="792162"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dirty="0"/>
              <a:t>Drag picture to placeholder or click icon to add</a:t>
            </a:r>
          </a:p>
        </p:txBody>
      </p:sp>
      <p:sp>
        <p:nvSpPr>
          <p:cNvPr id="10" name="Picture Placeholder 2"/>
          <p:cNvSpPr>
            <a:spLocks noGrp="1"/>
          </p:cNvSpPr>
          <p:nvPr>
            <p:ph type="pic" sz="quarter" idx="21"/>
          </p:nvPr>
        </p:nvSpPr>
        <p:spPr>
          <a:xfrm>
            <a:off x="3547709"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sp>
        <p:nvSpPr>
          <p:cNvPr id="11" name="Picture Placeholder 2"/>
          <p:cNvSpPr>
            <a:spLocks noGrp="1"/>
          </p:cNvSpPr>
          <p:nvPr>
            <p:ph type="pic" sz="quarter" idx="22"/>
          </p:nvPr>
        </p:nvSpPr>
        <p:spPr>
          <a:xfrm>
            <a:off x="6303255"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0520558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512739"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05729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407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830916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1 Orange">
    <p:spTree>
      <p:nvGrpSpPr>
        <p:cNvPr id="1" name=""/>
        <p:cNvGrpSpPr/>
        <p:nvPr/>
      </p:nvGrpSpPr>
      <p:grpSpPr>
        <a:xfrm>
          <a:off x="0" y="0"/>
          <a:ext cx="0" cy="0"/>
          <a:chOff x="0" y="0"/>
          <a:chExt cx="0" cy="0"/>
        </a:xfrm>
      </p:grpSpPr>
      <p:sp>
        <p:nvSpPr>
          <p:cNvPr id="16"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1"/>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2" y="2953739"/>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1"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7C831603-ED73-7B4E-B1CF-5B4130E85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0151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0446E67-02AE-DE41-8804-9374F04E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7213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2"/>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2"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1" y="1439871"/>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BE217DB6-D839-594B-A136-E04614175A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20248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603E55B-CB4B-4D4C-84B7-7705802EE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4021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BAFC878-89EA-054F-95A6-36EC01450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674098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a:defRPr>
                <a:solidFill>
                  <a:schemeClr val="accent6">
                    <a:lumMod val="50000"/>
                    <a:lumOff val="50000"/>
                  </a:schemeClr>
                </a:solidFill>
              </a:defRPr>
            </a:lvl1pPr>
            <a:lvl2pPr>
              <a:defRPr>
                <a:solidFill>
                  <a:schemeClr val="accent6">
                    <a:lumMod val="50000"/>
                    <a:lumOff val="50000"/>
                  </a:schemeClr>
                </a:solidFill>
              </a:defRPr>
            </a:lvl2pPr>
            <a:lvl3pPr>
              <a:defRPr>
                <a:solidFill>
                  <a:schemeClr val="accent6">
                    <a:lumMod val="50000"/>
                    <a:lumOff val="50000"/>
                  </a:schemeClr>
                </a:solidFill>
              </a:defRPr>
            </a:lvl3pPr>
            <a:lvl4pPr>
              <a:defRPr>
                <a:solidFill>
                  <a:schemeClr val="accent6">
                    <a:lumMod val="50000"/>
                    <a:lumOff val="50000"/>
                  </a:schemeClr>
                </a:solidFill>
              </a:defRPr>
            </a:lvl4pPr>
            <a:lvl5pPr>
              <a:defRPr>
                <a:solidFill>
                  <a:schemeClr val="accent6">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5" name="Picture 4">
            <a:extLst>
              <a:ext uri="{FF2B5EF4-FFF2-40B4-BE49-F238E27FC236}">
                <a16:creationId xmlns:a16="http://schemas.microsoft.com/office/drawing/2014/main" id="{23F4F934-453C-4444-8E11-88C0C98BCD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965371136"/>
      </p:ext>
    </p:extLst>
  </p:cSld>
  <p:clrMapOvr>
    <a:masterClrMapping/>
  </p:clrMapOvr>
  <p:extLst mod="1">
    <p:ext uri="{DCECCB84-F9BA-43D5-87BE-67443E8EF086}">
      <p15:sldGuideLst xmlns:p15="http://schemas.microsoft.com/office/powerpoint/2012/main">
        <p15:guide id="1" orient="horz" pos="468">
          <p15:clr>
            <a:srgbClr val="FBAE40"/>
          </p15:clr>
        </p15:guide>
        <p15:guide id="2" pos="3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84559" y="284561"/>
            <a:ext cx="8568928" cy="342900"/>
          </a:xfrm>
          <a:effectLst/>
        </p:spPr>
        <p:txBody>
          <a:bodyPr/>
          <a:lstStyle>
            <a:lvl1pPr>
              <a:defRPr>
                <a:effectLst/>
                <a:latin typeface="Impact" charset="0"/>
                <a:ea typeface="Impact" charset="0"/>
                <a:cs typeface="Impact" charset="0"/>
              </a:defRPr>
            </a:lvl1pPr>
          </a:lstStyle>
          <a:p>
            <a:r>
              <a:rPr lang="en-US"/>
              <a:t>Click to edit Master title style</a:t>
            </a:r>
            <a:endParaRPr lang="en-GB"/>
          </a:p>
        </p:txBody>
      </p:sp>
      <p:sp>
        <p:nvSpPr>
          <p:cNvPr id="5" name="Content Placeholder 4"/>
          <p:cNvSpPr>
            <a:spLocks noGrp="1"/>
          </p:cNvSpPr>
          <p:nvPr>
            <p:ph sz="quarter" idx="15"/>
          </p:nvPr>
        </p:nvSpPr>
        <p:spPr>
          <a:xfrm>
            <a:off x="284558" y="971551"/>
            <a:ext cx="8572500" cy="3714750"/>
          </a:xfrm>
        </p:spPr>
        <p:txBody>
          <a:bodyPr/>
          <a:lstStyle>
            <a:lvl1pPr marL="0" marR="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sz="1500"/>
            </a:lvl1pPr>
            <a:lvl2pPr marL="136919"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2pPr>
            <a:lvl3pPr marL="267884"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3pPr>
            <a:lvl4pPr marL="404803"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4pPr>
            <a:lvl5pPr marL="535768"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5pPr>
          </a:lstStyle>
          <a:p>
            <a:pPr marL="0" marR="0" lvl="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Edit Master text styles</a:t>
            </a:r>
          </a:p>
          <a:p>
            <a:pPr marL="0" marR="0" lvl="1"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Second level</a:t>
            </a:r>
          </a:p>
          <a:p>
            <a:pPr marL="0" marR="0" lvl="2"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Third level</a:t>
            </a:r>
          </a:p>
          <a:p>
            <a:pPr marL="0" marR="0" lvl="3"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Fourth level</a:t>
            </a:r>
          </a:p>
          <a:p>
            <a:pPr marL="0" marR="0" lvl="4"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Fifth level</a:t>
            </a:r>
            <a:endParaRPr kumimoji="0" lang="en-GB" sz="900" b="0" i="0" u="none" strike="noStrike" kern="1200" cap="none" spc="0" normalizeH="0" baseline="0" noProof="0">
              <a:ln>
                <a:noFill/>
              </a:ln>
              <a:solidFill>
                <a:prstClr val="black"/>
              </a:solidFill>
              <a:effectLst/>
              <a:uLnTx/>
              <a:uFillTx/>
              <a:latin typeface="+mn-lt"/>
              <a:ea typeface="+mn-ea"/>
              <a:cs typeface="+mn-cs"/>
            </a:endParaRPr>
          </a:p>
        </p:txBody>
      </p:sp>
      <p:sp>
        <p:nvSpPr>
          <p:cNvPr id="6" name="Text Placeholder 4"/>
          <p:cNvSpPr>
            <a:spLocks noGrp="1"/>
          </p:cNvSpPr>
          <p:nvPr>
            <p:ph type="body" sz="quarter" idx="10"/>
          </p:nvPr>
        </p:nvSpPr>
        <p:spPr>
          <a:xfrm>
            <a:off x="285750" y="630936"/>
            <a:ext cx="8572500" cy="274320"/>
          </a:xfrm>
          <a:effectLst>
            <a:outerShdw blurRad="50800" dist="50800" dir="5400000" algn="ctr" rotWithShape="0">
              <a:schemeClr val="bg1"/>
            </a:outerShdw>
          </a:effectLst>
        </p:spPr>
        <p:txBody>
          <a:bodyPr/>
          <a:lstStyle>
            <a:lvl1pPr>
              <a:defRPr sz="1800">
                <a:solidFill>
                  <a:schemeClr val="accent1"/>
                </a:solidFill>
                <a:effectLst>
                  <a:outerShdw blurRad="50800" dist="50800" dir="5400000" algn="ctr" rotWithShape="0">
                    <a:schemeClr val="bg1"/>
                  </a:outerShdw>
                </a:effectLst>
              </a:defRPr>
            </a:lvl1pPr>
          </a:lstStyle>
          <a:p>
            <a:pPr lvl="0"/>
            <a:r>
              <a:rPr lang="en-US"/>
              <a:t>Edit Master text styles</a:t>
            </a:r>
          </a:p>
        </p:txBody>
      </p:sp>
      <p:sp>
        <p:nvSpPr>
          <p:cNvPr id="8" name="TextBox 7"/>
          <p:cNvSpPr txBox="1"/>
          <p:nvPr userDrawn="1"/>
        </p:nvSpPr>
        <p:spPr>
          <a:xfrm>
            <a:off x="8693110" y="4947302"/>
            <a:ext cx="164011" cy="92333"/>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fld id="{29B7B62B-0732-4BEA-A6C8-5CF96588F2B9}" type="slidenum">
              <a:rPr kumimoji="0" lang="en-US" sz="600" b="0" i="0" u="none" strike="noStrike" kern="1200" cap="none" spc="0" normalizeH="0" baseline="0" noProof="0" smtClean="0">
                <a:ln>
                  <a:noFill/>
                </a:ln>
                <a:solidFill>
                  <a:prstClr val="black"/>
                </a:solidFill>
                <a:effectLst/>
                <a:uLnTx/>
                <a:uFillTx/>
                <a:latin typeface="3M Circular TT Book"/>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prstClr val="black"/>
              </a:solidFill>
              <a:effectLst/>
              <a:uLnTx/>
              <a:uFillTx/>
              <a:latin typeface="3M Circular TT Book"/>
              <a:ea typeface="+mn-ea"/>
              <a:cs typeface="+mn-cs"/>
            </a:endParaRPr>
          </a:p>
        </p:txBody>
      </p:sp>
      <p:sp>
        <p:nvSpPr>
          <p:cNvPr id="15" name="Footer Placeholder 3"/>
          <p:cNvSpPr txBox="1">
            <a:spLocks/>
          </p:cNvSpPr>
          <p:nvPr userDrawn="1"/>
        </p:nvSpPr>
        <p:spPr bwMode="auto">
          <a:xfrm>
            <a:off x="1458712" y="4947302"/>
            <a:ext cx="75438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3M Circular TT Book" panose="020B0604020101020102" pitchFamily="34" charset="0"/>
              <a:ea typeface="ＭＳ Ｐゴシック" charset="0"/>
              <a:cs typeface="3M Circular TT Book" panose="020B0604020101020102" pitchFamily="34" charset="0"/>
            </a:endParaRPr>
          </a:p>
        </p:txBody>
      </p:sp>
    </p:spTree>
    <p:extLst>
      <p:ext uri="{BB962C8B-B14F-4D97-AF65-F5344CB8AC3E}">
        <p14:creationId xmlns:p14="http://schemas.microsoft.com/office/powerpoint/2010/main" val="20131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texture">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DA4C2752-F78C-314A-A093-2F2459D2F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564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45000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1 Oran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11393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Title Slide 1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80521C-6DD5-4D3F-91E5-72E3C7D5C31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0B6EA0-C635-46E6-8282-265B143A2F20}"/>
              </a:ext>
            </a:extLst>
          </p:cNvPr>
          <p:cNvSpPr/>
          <p:nvPr userDrawn="1"/>
        </p:nvSpPr>
        <p:spPr>
          <a:xfrm>
            <a:off x="10764" y="0"/>
            <a:ext cx="9144000" cy="5143500"/>
          </a:xfrm>
          <a:prstGeom prst="rect">
            <a:avLst/>
          </a:prstGeom>
          <a:solidFill>
            <a:srgbClr val="19191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749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69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81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921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72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45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4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0844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42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2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0629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756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4357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078"/>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accent1"/>
                </a:solidFill>
              </a:rPr>
              <a:t>© 2018, Amazon Web Services, Inc. or its Affiliates. All rights reserved.</a:t>
            </a:r>
          </a:p>
        </p:txBody>
      </p:sp>
    </p:spTree>
    <p:extLst>
      <p:ext uri="{BB962C8B-B14F-4D97-AF65-F5344CB8AC3E}">
        <p14:creationId xmlns:p14="http://schemas.microsoft.com/office/powerpoint/2010/main" val="92208665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270273" rtl="0" eaLnBrk="1" fontAlgn="base" hangingPunct="1">
        <a:spcBef>
          <a:spcPct val="0"/>
        </a:spcBef>
        <a:spcAft>
          <a:spcPct val="0"/>
        </a:spcAft>
        <a:defRPr sz="1645" b="1" kern="1200">
          <a:solidFill>
            <a:srgbClr val="F2F2F2"/>
          </a:solidFill>
          <a:latin typeface="Century Gothic" charset="0"/>
          <a:ea typeface="Century Gothic" charset="0"/>
          <a:cs typeface="Century Gothic" charset="0"/>
        </a:defRPr>
      </a:lvl1pPr>
      <a:lvl2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2pPr>
      <a:lvl3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3pPr>
      <a:lvl4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4pPr>
      <a:lvl5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5pPr>
      <a:lvl6pPr marL="203234"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6pPr>
      <a:lvl7pPr marL="406469"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7pPr>
      <a:lvl8pPr marL="609702"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8pPr>
      <a:lvl9pPr marL="812936"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9pPr>
    </p:titleStyle>
    <p:bodyStyle>
      <a:lvl1pPr algn="l" defTabSz="270273" rtl="0" eaLnBrk="1" fontAlgn="base" hangingPunct="1">
        <a:spcBef>
          <a:spcPct val="20000"/>
        </a:spcBef>
        <a:spcAft>
          <a:spcPct val="0"/>
        </a:spcAft>
        <a:defRPr sz="1422" kern="1200">
          <a:solidFill>
            <a:schemeClr val="tx1"/>
          </a:solidFill>
          <a:latin typeface="Century Gothic" charset="0"/>
          <a:ea typeface="Century Gothic" charset="0"/>
          <a:cs typeface="Century Gothic" charset="0"/>
        </a:defRPr>
      </a:lvl1pPr>
      <a:lvl2pPr marL="439635" indent="-168656" algn="l" defTabSz="270273" rtl="0" eaLnBrk="1" fontAlgn="base" hangingPunct="1">
        <a:spcBef>
          <a:spcPct val="20000"/>
        </a:spcBef>
        <a:spcAft>
          <a:spcPct val="0"/>
        </a:spcAft>
        <a:buFont typeface="Arial" charset="0"/>
        <a:buChar char="•"/>
        <a:defRPr sz="1156" kern="1200">
          <a:solidFill>
            <a:schemeClr val="tx1"/>
          </a:solidFill>
          <a:latin typeface="Century Gothic" charset="0"/>
          <a:ea typeface="Century Gothic" charset="0"/>
          <a:cs typeface="Century Gothic" charset="0"/>
        </a:defRPr>
      </a:lvl2pPr>
      <a:lvl3pPr marL="676741" indent="-134783" algn="l" defTabSz="270273" rtl="0" eaLnBrk="1" fontAlgn="base" hangingPunct="1">
        <a:spcBef>
          <a:spcPct val="20000"/>
        </a:spcBef>
        <a:spcAft>
          <a:spcPct val="0"/>
        </a:spcAft>
        <a:buFont typeface="Arial" charset="0"/>
        <a:buChar char="•"/>
        <a:defRPr sz="1067" kern="1200">
          <a:solidFill>
            <a:schemeClr val="tx1"/>
          </a:solidFill>
          <a:latin typeface="Century Gothic" charset="0"/>
          <a:ea typeface="Century Gothic" charset="0"/>
          <a:cs typeface="Century Gothic" charset="0"/>
        </a:defRPr>
      </a:lvl3pPr>
      <a:lvl4pPr marL="947720"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4pPr>
      <a:lvl5pPr marL="1218698"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5pPr>
      <a:lvl6pPr marL="1490345" indent="-135485" algn="l" defTabSz="270972" rtl="0" eaLnBrk="1" latinLnBrk="0" hangingPunct="1">
        <a:spcBef>
          <a:spcPct val="20000"/>
        </a:spcBef>
        <a:buFont typeface="Arial"/>
        <a:buChar char="•"/>
        <a:defRPr sz="1186" kern="1200">
          <a:solidFill>
            <a:schemeClr val="tx1"/>
          </a:solidFill>
          <a:latin typeface="+mn-lt"/>
          <a:ea typeface="+mn-ea"/>
          <a:cs typeface="+mn-cs"/>
        </a:defRPr>
      </a:lvl6pPr>
      <a:lvl7pPr marL="1761317" indent="-135485" algn="l" defTabSz="270972" rtl="0" eaLnBrk="1" latinLnBrk="0" hangingPunct="1">
        <a:spcBef>
          <a:spcPct val="20000"/>
        </a:spcBef>
        <a:buFont typeface="Arial"/>
        <a:buChar char="•"/>
        <a:defRPr sz="1186" kern="1200">
          <a:solidFill>
            <a:schemeClr val="tx1"/>
          </a:solidFill>
          <a:latin typeface="+mn-lt"/>
          <a:ea typeface="+mn-ea"/>
          <a:cs typeface="+mn-cs"/>
        </a:defRPr>
      </a:lvl7pPr>
      <a:lvl8pPr marL="2032289" indent="-135485" algn="l" defTabSz="270972" rtl="0" eaLnBrk="1" latinLnBrk="0" hangingPunct="1">
        <a:spcBef>
          <a:spcPct val="20000"/>
        </a:spcBef>
        <a:buFont typeface="Arial"/>
        <a:buChar char="•"/>
        <a:defRPr sz="1186" kern="1200">
          <a:solidFill>
            <a:schemeClr val="tx1"/>
          </a:solidFill>
          <a:latin typeface="+mn-lt"/>
          <a:ea typeface="+mn-ea"/>
          <a:cs typeface="+mn-cs"/>
        </a:defRPr>
      </a:lvl8pPr>
      <a:lvl9pPr marL="2303261" indent="-135485" algn="l" defTabSz="270972" rtl="0" eaLnBrk="1" latinLnBrk="0" hangingPunct="1">
        <a:spcBef>
          <a:spcPct val="20000"/>
        </a:spcBef>
        <a:buFont typeface="Arial"/>
        <a:buChar char="•"/>
        <a:defRPr sz="1186" kern="1200">
          <a:solidFill>
            <a:schemeClr val="tx1"/>
          </a:solidFill>
          <a:latin typeface="+mn-lt"/>
          <a:ea typeface="+mn-ea"/>
          <a:cs typeface="+mn-cs"/>
        </a:defRPr>
      </a:lvl9pPr>
    </p:bodyStyle>
    <p:otherStyle>
      <a:defPPr>
        <a:defRPr lang="en-US"/>
      </a:defPPr>
      <a:lvl1pPr marL="0" algn="l" defTabSz="270972" rtl="0" eaLnBrk="1" latinLnBrk="0" hangingPunct="1">
        <a:defRPr sz="1067" kern="1200">
          <a:solidFill>
            <a:schemeClr val="tx1"/>
          </a:solidFill>
          <a:latin typeface="+mn-lt"/>
          <a:ea typeface="+mn-ea"/>
          <a:cs typeface="+mn-cs"/>
        </a:defRPr>
      </a:lvl1pPr>
      <a:lvl2pPr marL="270972" algn="l" defTabSz="270972" rtl="0" eaLnBrk="1" latinLnBrk="0" hangingPunct="1">
        <a:defRPr sz="1067" kern="1200">
          <a:solidFill>
            <a:schemeClr val="tx1"/>
          </a:solidFill>
          <a:latin typeface="+mn-lt"/>
          <a:ea typeface="+mn-ea"/>
          <a:cs typeface="+mn-cs"/>
        </a:defRPr>
      </a:lvl2pPr>
      <a:lvl3pPr marL="541944" algn="l" defTabSz="270972" rtl="0" eaLnBrk="1" latinLnBrk="0" hangingPunct="1">
        <a:defRPr sz="1067" kern="1200">
          <a:solidFill>
            <a:schemeClr val="tx1"/>
          </a:solidFill>
          <a:latin typeface="+mn-lt"/>
          <a:ea typeface="+mn-ea"/>
          <a:cs typeface="+mn-cs"/>
        </a:defRPr>
      </a:lvl3pPr>
      <a:lvl4pPr marL="812916" algn="l" defTabSz="270972" rtl="0" eaLnBrk="1" latinLnBrk="0" hangingPunct="1">
        <a:defRPr sz="1067" kern="1200">
          <a:solidFill>
            <a:schemeClr val="tx1"/>
          </a:solidFill>
          <a:latin typeface="+mn-lt"/>
          <a:ea typeface="+mn-ea"/>
          <a:cs typeface="+mn-cs"/>
        </a:defRPr>
      </a:lvl4pPr>
      <a:lvl5pPr marL="1083887" algn="l" defTabSz="270972" rtl="0" eaLnBrk="1" latinLnBrk="0" hangingPunct="1">
        <a:defRPr sz="1067" kern="1200">
          <a:solidFill>
            <a:schemeClr val="tx1"/>
          </a:solidFill>
          <a:latin typeface="+mn-lt"/>
          <a:ea typeface="+mn-ea"/>
          <a:cs typeface="+mn-cs"/>
        </a:defRPr>
      </a:lvl5pPr>
      <a:lvl6pPr marL="1354859" algn="l" defTabSz="270972" rtl="0" eaLnBrk="1" latinLnBrk="0" hangingPunct="1">
        <a:defRPr sz="1067" kern="1200">
          <a:solidFill>
            <a:schemeClr val="tx1"/>
          </a:solidFill>
          <a:latin typeface="+mn-lt"/>
          <a:ea typeface="+mn-ea"/>
          <a:cs typeface="+mn-cs"/>
        </a:defRPr>
      </a:lvl6pPr>
      <a:lvl7pPr marL="1625831" algn="l" defTabSz="270972" rtl="0" eaLnBrk="1" latinLnBrk="0" hangingPunct="1">
        <a:defRPr sz="1067" kern="1200">
          <a:solidFill>
            <a:schemeClr val="tx1"/>
          </a:solidFill>
          <a:latin typeface="+mn-lt"/>
          <a:ea typeface="+mn-ea"/>
          <a:cs typeface="+mn-cs"/>
        </a:defRPr>
      </a:lvl7pPr>
      <a:lvl8pPr marL="1896803" algn="l" defTabSz="270972" rtl="0" eaLnBrk="1" latinLnBrk="0" hangingPunct="1">
        <a:defRPr sz="1067" kern="1200">
          <a:solidFill>
            <a:schemeClr val="tx1"/>
          </a:solidFill>
          <a:latin typeface="+mn-lt"/>
          <a:ea typeface="+mn-ea"/>
          <a:cs typeface="+mn-cs"/>
        </a:defRPr>
      </a:lvl8pPr>
      <a:lvl9pPr marL="2167775" algn="l" defTabSz="270972" rtl="0" eaLnBrk="1" latinLnBrk="0" hangingPunct="1">
        <a:defRPr sz="10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1729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7BDA1E-8E6E-6D4C-AF87-8E0E2D7BE8B6}"/>
              </a:ext>
            </a:extLst>
          </p:cNvPr>
          <p:cNvSpPr>
            <a:spLocks noGrp="1"/>
          </p:cNvSpPr>
          <p:nvPr>
            <p:ph type="body" sz="quarter" idx="12"/>
          </p:nvPr>
        </p:nvSpPr>
        <p:spPr>
          <a:xfrm>
            <a:off x="868899" y="1197132"/>
            <a:ext cx="7324988" cy="744537"/>
          </a:xfrm>
        </p:spPr>
        <p:txBody>
          <a:bodyPr/>
          <a:lstStyle/>
          <a:p>
            <a:r>
              <a:rPr lang="en-US" b="0" dirty="0"/>
              <a:t>Hybrid made easy. </a:t>
            </a:r>
            <a:br>
              <a:rPr lang="en-US" dirty="0"/>
            </a:br>
            <a:endParaRPr lang="en-US" dirty="0"/>
          </a:p>
        </p:txBody>
      </p:sp>
      <p:sp>
        <p:nvSpPr>
          <p:cNvPr id="5" name="Text Placeholder 4">
            <a:extLst>
              <a:ext uri="{FF2B5EF4-FFF2-40B4-BE49-F238E27FC236}">
                <a16:creationId xmlns:a16="http://schemas.microsoft.com/office/drawing/2014/main" id="{7D4BF6FA-54D4-A34B-A8BC-44BF8B93E1DD}"/>
              </a:ext>
            </a:extLst>
          </p:cNvPr>
          <p:cNvSpPr>
            <a:spLocks noGrp="1"/>
          </p:cNvSpPr>
          <p:nvPr>
            <p:ph type="body" sz="quarter" idx="10"/>
          </p:nvPr>
        </p:nvSpPr>
        <p:spPr>
          <a:xfrm>
            <a:off x="467393" y="4179456"/>
            <a:ext cx="3683000" cy="433387"/>
          </a:xfrm>
        </p:spPr>
        <p:txBody>
          <a:bodyPr/>
          <a:lstStyle/>
          <a:p>
            <a:r>
              <a:rPr lang="en-US" dirty="0"/>
              <a:t>Ryan </a:t>
            </a:r>
            <a:r>
              <a:rPr lang="en-US" dirty="0" err="1"/>
              <a:t>Niksch</a:t>
            </a:r>
            <a:endParaRPr lang="en-US" dirty="0"/>
          </a:p>
        </p:txBody>
      </p:sp>
      <p:sp>
        <p:nvSpPr>
          <p:cNvPr id="7" name="TextBox 6">
            <a:extLst>
              <a:ext uri="{FF2B5EF4-FFF2-40B4-BE49-F238E27FC236}">
                <a16:creationId xmlns:a16="http://schemas.microsoft.com/office/drawing/2014/main" id="{115EA705-9B62-1D4C-880A-1F9B5BA4FB45}"/>
              </a:ext>
            </a:extLst>
          </p:cNvPr>
          <p:cNvSpPr txBox="1"/>
          <p:nvPr/>
        </p:nvSpPr>
        <p:spPr>
          <a:xfrm>
            <a:off x="182895" y="2209800"/>
            <a:ext cx="8696996" cy="707886"/>
          </a:xfrm>
          <a:prstGeom prst="rect">
            <a:avLst/>
          </a:prstGeom>
          <a:noFill/>
        </p:spPr>
        <p:txBody>
          <a:bodyPr wrap="none" rtlCol="0">
            <a:spAutoFit/>
          </a:bodyPr>
          <a:lstStyle/>
          <a:p>
            <a:r>
              <a:rPr lang="en-US" sz="2000" dirty="0">
                <a:solidFill>
                  <a:schemeClr val="accent3">
                    <a:lumMod val="60000"/>
                    <a:lumOff val="40000"/>
                  </a:schemeClr>
                </a:solidFill>
              </a:rPr>
              <a:t>Modernizing and moving to the cloud with Pivotal Cloud Foundry and AWS.</a:t>
            </a:r>
          </a:p>
          <a:p>
            <a:endParaRPr lang="en-US" sz="2000" dirty="0"/>
          </a:p>
        </p:txBody>
      </p:sp>
    </p:spTree>
    <p:extLst>
      <p:ext uri="{BB962C8B-B14F-4D97-AF65-F5344CB8AC3E}">
        <p14:creationId xmlns:p14="http://schemas.microsoft.com/office/powerpoint/2010/main" val="84062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F4C5FD5-8AE9-654D-94F6-14AC7F4C4999}"/>
              </a:ext>
            </a:extLst>
          </p:cNvPr>
          <p:cNvSpPr txBox="1"/>
          <p:nvPr/>
        </p:nvSpPr>
        <p:spPr>
          <a:xfrm>
            <a:off x="2340429" y="391886"/>
            <a:ext cx="3659976" cy="369332"/>
          </a:xfrm>
          <a:prstGeom prst="rect">
            <a:avLst/>
          </a:prstGeom>
          <a:noFill/>
        </p:spPr>
        <p:txBody>
          <a:bodyPr wrap="none" rtlCol="0">
            <a:spAutoFit/>
          </a:bodyPr>
          <a:lstStyle/>
          <a:p>
            <a:r>
              <a:rPr lang="en-US" dirty="0">
                <a:solidFill>
                  <a:schemeClr val="bg1"/>
                </a:solidFill>
              </a:rPr>
              <a:t>Even more agile with Spring Boot.</a:t>
            </a:r>
          </a:p>
        </p:txBody>
      </p:sp>
    </p:spTree>
    <p:extLst>
      <p:ext uri="{BB962C8B-B14F-4D97-AF65-F5344CB8AC3E}">
        <p14:creationId xmlns:p14="http://schemas.microsoft.com/office/powerpoint/2010/main" val="327736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6CCFA7-49B8-2649-B762-F222786C30BF}"/>
              </a:ext>
            </a:extLst>
          </p:cNvPr>
          <p:cNvSpPr/>
          <p:nvPr/>
        </p:nvSpPr>
        <p:spPr>
          <a:xfrm>
            <a:off x="6156176" y="1969187"/>
            <a:ext cx="2520280" cy="2031325"/>
          </a:xfrm>
          <a:prstGeom prst="rect">
            <a:avLst/>
          </a:prstGeom>
        </p:spPr>
        <p:txBody>
          <a:bodyPr wrap="square">
            <a:spAutoFit/>
          </a:bodyPr>
          <a:lstStyle/>
          <a:p>
            <a:r>
              <a:rPr lang="en-US" sz="1400" b="1" u="sng" dirty="0">
                <a:solidFill>
                  <a:schemeClr val="accent1"/>
                </a:solidFill>
              </a:rPr>
              <a:t>Scheduled RIs</a:t>
            </a:r>
            <a:r>
              <a:rPr lang="en-US" sz="1400" dirty="0">
                <a:solidFill>
                  <a:schemeClr val="accent1"/>
                </a:solidFill>
              </a:rPr>
              <a:t> </a:t>
            </a:r>
          </a:p>
          <a:p>
            <a:pPr algn="just"/>
            <a:r>
              <a:rPr lang="en-US" sz="1400" dirty="0">
                <a:solidFill>
                  <a:schemeClr val="tx2">
                    <a:lumMod val="60000"/>
                    <a:lumOff val="40000"/>
                  </a:schemeClr>
                </a:solidFill>
              </a:rPr>
              <a:t>These are available to launch within the time windows you reserve. This option allows you to match your capacity reservation to a predictable recurring schedule that only requires a fraction of a day, a week, or a month.</a:t>
            </a:r>
          </a:p>
        </p:txBody>
      </p:sp>
      <p:sp>
        <p:nvSpPr>
          <p:cNvPr id="5" name="Rectangle 4">
            <a:extLst>
              <a:ext uri="{FF2B5EF4-FFF2-40B4-BE49-F238E27FC236}">
                <a16:creationId xmlns:a16="http://schemas.microsoft.com/office/drawing/2014/main" id="{0922B890-01AA-4544-B9BC-BE6423E4CB85}"/>
              </a:ext>
            </a:extLst>
          </p:cNvPr>
          <p:cNvSpPr/>
          <p:nvPr/>
        </p:nvSpPr>
        <p:spPr>
          <a:xfrm>
            <a:off x="467544" y="1995686"/>
            <a:ext cx="2232248" cy="1384995"/>
          </a:xfrm>
          <a:prstGeom prst="rect">
            <a:avLst/>
          </a:prstGeom>
        </p:spPr>
        <p:txBody>
          <a:bodyPr wrap="square">
            <a:spAutoFit/>
          </a:bodyPr>
          <a:lstStyle/>
          <a:p>
            <a:r>
              <a:rPr lang="en-US" sz="1400" b="1" u="sng" dirty="0">
                <a:solidFill>
                  <a:schemeClr val="accent1"/>
                </a:solidFill>
              </a:rPr>
              <a:t>Standard RIs</a:t>
            </a:r>
          </a:p>
          <a:p>
            <a:pPr algn="just"/>
            <a:r>
              <a:rPr lang="en-US" sz="1400" dirty="0">
                <a:solidFill>
                  <a:schemeClr val="tx2">
                    <a:lumMod val="60000"/>
                    <a:lumOff val="40000"/>
                  </a:schemeClr>
                </a:solidFill>
              </a:rPr>
              <a:t>These provide the most significant discount (up to 75% off On-Demand) and are best suited for steady-state usage.</a:t>
            </a:r>
          </a:p>
        </p:txBody>
      </p:sp>
      <p:sp>
        <p:nvSpPr>
          <p:cNvPr id="6" name="Rectangle 5">
            <a:extLst>
              <a:ext uri="{FF2B5EF4-FFF2-40B4-BE49-F238E27FC236}">
                <a16:creationId xmlns:a16="http://schemas.microsoft.com/office/drawing/2014/main" id="{35DCB7D6-764F-5741-A287-1CCAB5F3B289}"/>
              </a:ext>
            </a:extLst>
          </p:cNvPr>
          <p:cNvSpPr/>
          <p:nvPr/>
        </p:nvSpPr>
        <p:spPr>
          <a:xfrm>
            <a:off x="2885576" y="1995686"/>
            <a:ext cx="3024336" cy="2246769"/>
          </a:xfrm>
          <a:prstGeom prst="rect">
            <a:avLst/>
          </a:prstGeom>
        </p:spPr>
        <p:txBody>
          <a:bodyPr wrap="square">
            <a:spAutoFit/>
          </a:bodyPr>
          <a:lstStyle/>
          <a:p>
            <a:r>
              <a:rPr lang="en-US" sz="1400" b="1" u="sng" dirty="0">
                <a:solidFill>
                  <a:schemeClr val="accent1"/>
                </a:solidFill>
              </a:rPr>
              <a:t>Convertible RIs </a:t>
            </a:r>
          </a:p>
          <a:p>
            <a:pPr algn="just"/>
            <a:r>
              <a:rPr lang="en-US" sz="1400" dirty="0">
                <a:solidFill>
                  <a:schemeClr val="tx2">
                    <a:lumMod val="60000"/>
                    <a:lumOff val="40000"/>
                  </a:schemeClr>
                </a:solidFill>
              </a:rPr>
              <a:t>These provide a discount (up to 54% off On-Demand) and the capability to change the attributes of the RI as long as the exchange results in the creation of Reserved Instances of equal or greater value. Like Standard RIs, Convertible RIs are best suited for steady-state usage.</a:t>
            </a:r>
          </a:p>
        </p:txBody>
      </p:sp>
      <p:pic>
        <p:nvPicPr>
          <p:cNvPr id="8" name="Picture 7">
            <a:extLst>
              <a:ext uri="{FF2B5EF4-FFF2-40B4-BE49-F238E27FC236}">
                <a16:creationId xmlns:a16="http://schemas.microsoft.com/office/drawing/2014/main" id="{51713434-29EC-D747-A432-4735A89CF03D}"/>
              </a:ext>
            </a:extLst>
          </p:cNvPr>
          <p:cNvPicPr>
            <a:picLocks noChangeAspect="1"/>
          </p:cNvPicPr>
          <p:nvPr/>
        </p:nvPicPr>
        <p:blipFill>
          <a:blip r:embed="rId3"/>
          <a:stretch>
            <a:fillRect/>
          </a:stretch>
        </p:blipFill>
        <p:spPr>
          <a:xfrm>
            <a:off x="6444208" y="385011"/>
            <a:ext cx="1584176" cy="1584176"/>
          </a:xfrm>
          <a:prstGeom prst="rect">
            <a:avLst/>
          </a:prstGeom>
        </p:spPr>
      </p:pic>
      <p:pic>
        <p:nvPicPr>
          <p:cNvPr id="10" name="Picture 9">
            <a:extLst>
              <a:ext uri="{FF2B5EF4-FFF2-40B4-BE49-F238E27FC236}">
                <a16:creationId xmlns:a16="http://schemas.microsoft.com/office/drawing/2014/main" id="{429D78FC-4583-5A4C-A6C0-6EC50C8E84B8}"/>
              </a:ext>
            </a:extLst>
          </p:cNvPr>
          <p:cNvPicPr>
            <a:picLocks noChangeAspect="1"/>
          </p:cNvPicPr>
          <p:nvPr/>
        </p:nvPicPr>
        <p:blipFill>
          <a:blip r:embed="rId4"/>
          <a:stretch>
            <a:fillRect/>
          </a:stretch>
        </p:blipFill>
        <p:spPr>
          <a:xfrm>
            <a:off x="3563888" y="601035"/>
            <a:ext cx="1368152" cy="1368152"/>
          </a:xfrm>
          <a:prstGeom prst="rect">
            <a:avLst/>
          </a:prstGeom>
        </p:spPr>
      </p:pic>
      <p:pic>
        <p:nvPicPr>
          <p:cNvPr id="12" name="Picture 11">
            <a:extLst>
              <a:ext uri="{FF2B5EF4-FFF2-40B4-BE49-F238E27FC236}">
                <a16:creationId xmlns:a16="http://schemas.microsoft.com/office/drawing/2014/main" id="{359E83EE-946B-2C4B-95F4-7B66D749493D}"/>
              </a:ext>
            </a:extLst>
          </p:cNvPr>
          <p:cNvPicPr>
            <a:picLocks noChangeAspect="1"/>
          </p:cNvPicPr>
          <p:nvPr/>
        </p:nvPicPr>
        <p:blipFill>
          <a:blip r:embed="rId5"/>
          <a:stretch>
            <a:fillRect/>
          </a:stretch>
        </p:blipFill>
        <p:spPr>
          <a:xfrm>
            <a:off x="637862" y="467288"/>
            <a:ext cx="1635646" cy="1635646"/>
          </a:xfrm>
          <a:prstGeom prst="rect">
            <a:avLst/>
          </a:prstGeom>
        </p:spPr>
      </p:pic>
    </p:spTree>
    <p:extLst>
      <p:ext uri="{BB962C8B-B14F-4D97-AF65-F5344CB8AC3E}">
        <p14:creationId xmlns:p14="http://schemas.microsoft.com/office/powerpoint/2010/main" val="1304679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Reserved instances</a:t>
            </a:r>
          </a:p>
        </p:txBody>
      </p:sp>
      <p:sp>
        <p:nvSpPr>
          <p:cNvPr id="3" name="TextBox 2">
            <a:extLst>
              <a:ext uri="{FF2B5EF4-FFF2-40B4-BE49-F238E27FC236}">
                <a16:creationId xmlns:a16="http://schemas.microsoft.com/office/drawing/2014/main" id="{E5CC7E0B-6223-9446-AF37-E558218B2C83}"/>
              </a:ext>
            </a:extLst>
          </p:cNvPr>
          <p:cNvSpPr txBox="1"/>
          <p:nvPr/>
        </p:nvSpPr>
        <p:spPr>
          <a:xfrm>
            <a:off x="2000817" y="644656"/>
            <a:ext cx="5033726" cy="369332"/>
          </a:xfrm>
          <a:prstGeom prst="rect">
            <a:avLst/>
          </a:prstGeom>
          <a:noFill/>
        </p:spPr>
        <p:txBody>
          <a:bodyPr wrap="square" rtlCol="0">
            <a:spAutoFit/>
          </a:bodyPr>
          <a:lstStyle/>
          <a:p>
            <a:r>
              <a:rPr lang="en-US" b="1" dirty="0"/>
              <a:t>No Upfront,</a:t>
            </a:r>
            <a:r>
              <a:rPr lang="en-US" dirty="0"/>
              <a:t> </a:t>
            </a:r>
            <a:r>
              <a:rPr lang="en-US" b="1" dirty="0"/>
              <a:t>Partial Upfront,</a:t>
            </a:r>
            <a:r>
              <a:rPr lang="en-US" dirty="0"/>
              <a:t> </a:t>
            </a:r>
            <a:r>
              <a:rPr lang="en-US" b="1" dirty="0"/>
              <a:t>All Upfront</a:t>
            </a:r>
            <a:r>
              <a:rPr lang="en-US" dirty="0"/>
              <a:t> </a:t>
            </a:r>
          </a:p>
        </p:txBody>
      </p:sp>
      <p:pic>
        <p:nvPicPr>
          <p:cNvPr id="5" name="Picture 4">
            <a:extLst>
              <a:ext uri="{FF2B5EF4-FFF2-40B4-BE49-F238E27FC236}">
                <a16:creationId xmlns:a16="http://schemas.microsoft.com/office/drawing/2014/main" id="{8411F6FE-0A6A-364C-805B-350A0634ED0F}"/>
              </a:ext>
            </a:extLst>
          </p:cNvPr>
          <p:cNvPicPr>
            <a:picLocks noChangeAspect="1"/>
          </p:cNvPicPr>
          <p:nvPr/>
        </p:nvPicPr>
        <p:blipFill>
          <a:blip r:embed="rId2"/>
          <a:stretch>
            <a:fillRect/>
          </a:stretch>
        </p:blipFill>
        <p:spPr>
          <a:xfrm>
            <a:off x="1463932" y="1189848"/>
            <a:ext cx="6394475" cy="1630509"/>
          </a:xfrm>
          <a:prstGeom prst="rect">
            <a:avLst/>
          </a:prstGeom>
        </p:spPr>
      </p:pic>
      <p:pic>
        <p:nvPicPr>
          <p:cNvPr id="7" name="Picture 6">
            <a:extLst>
              <a:ext uri="{FF2B5EF4-FFF2-40B4-BE49-F238E27FC236}">
                <a16:creationId xmlns:a16="http://schemas.microsoft.com/office/drawing/2014/main" id="{88AABE49-6007-7B44-95EB-37D388C8F037}"/>
              </a:ext>
            </a:extLst>
          </p:cNvPr>
          <p:cNvPicPr>
            <a:picLocks noChangeAspect="1"/>
          </p:cNvPicPr>
          <p:nvPr/>
        </p:nvPicPr>
        <p:blipFill>
          <a:blip r:embed="rId3"/>
          <a:stretch>
            <a:fillRect/>
          </a:stretch>
        </p:blipFill>
        <p:spPr>
          <a:xfrm>
            <a:off x="1463933" y="2996217"/>
            <a:ext cx="6394474" cy="1657561"/>
          </a:xfrm>
          <a:prstGeom prst="rect">
            <a:avLst/>
          </a:prstGeom>
        </p:spPr>
      </p:pic>
    </p:spTree>
    <p:extLst>
      <p:ext uri="{BB962C8B-B14F-4D97-AF65-F5344CB8AC3E}">
        <p14:creationId xmlns:p14="http://schemas.microsoft.com/office/powerpoint/2010/main" val="185229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Spot instances</a:t>
            </a:r>
          </a:p>
        </p:txBody>
      </p:sp>
      <p:sp>
        <p:nvSpPr>
          <p:cNvPr id="6" name="TextBox 5">
            <a:extLst>
              <a:ext uri="{FF2B5EF4-FFF2-40B4-BE49-F238E27FC236}">
                <a16:creationId xmlns:a16="http://schemas.microsoft.com/office/drawing/2014/main" id="{0310D26C-A16E-5F47-A59A-4C369DB384B1}"/>
              </a:ext>
            </a:extLst>
          </p:cNvPr>
          <p:cNvSpPr txBox="1"/>
          <p:nvPr/>
        </p:nvSpPr>
        <p:spPr>
          <a:xfrm>
            <a:off x="878186" y="1013988"/>
            <a:ext cx="7152238" cy="1938992"/>
          </a:xfrm>
          <a:prstGeom prst="rect">
            <a:avLst/>
          </a:prstGeom>
          <a:noFill/>
        </p:spPr>
        <p:txBody>
          <a:bodyPr wrap="square" rtlCol="0">
            <a:spAutoFit/>
          </a:bodyPr>
          <a:lstStyle/>
          <a:p>
            <a:r>
              <a:rPr lang="en-US" sz="1200" dirty="0" err="1">
                <a:solidFill>
                  <a:schemeClr val="tx2">
                    <a:lumMod val="60000"/>
                    <a:lumOff val="40000"/>
                  </a:schemeClr>
                </a:solidFill>
              </a:rPr>
              <a:t>resource_pools</a:t>
            </a:r>
            <a:r>
              <a:rPr lang="en-US" sz="1200" dirty="0">
                <a:solidFill>
                  <a:schemeClr val="tx2">
                    <a:lumMod val="60000"/>
                    <a:lumOff val="40000"/>
                  </a:schemeClr>
                </a:solidFill>
              </a:rPr>
              <a:t>: </a:t>
            </a:r>
          </a:p>
          <a:p>
            <a:pPr marL="628650" lvl="1" indent="-171450">
              <a:buFontTx/>
              <a:buChar char="-"/>
            </a:pPr>
            <a:r>
              <a:rPr lang="en-US" sz="1200" dirty="0">
                <a:solidFill>
                  <a:schemeClr val="tx2">
                    <a:lumMod val="60000"/>
                    <a:lumOff val="40000"/>
                  </a:schemeClr>
                </a:solidFill>
              </a:rPr>
              <a:t>name: </a:t>
            </a:r>
            <a:r>
              <a:rPr lang="en-US" sz="1200" dirty="0" err="1">
                <a:solidFill>
                  <a:schemeClr val="tx2">
                    <a:lumMod val="60000"/>
                    <a:lumOff val="40000"/>
                  </a:schemeClr>
                </a:solidFill>
              </a:rPr>
              <a:t>large_ondemand</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cloud_properties</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availability_zone</a:t>
            </a:r>
            <a:r>
              <a:rPr lang="en-US" sz="1200" dirty="0">
                <a:solidFill>
                  <a:schemeClr val="tx2">
                    <a:lumMod val="60000"/>
                    <a:lumOff val="40000"/>
                  </a:schemeClr>
                </a:solidFill>
              </a:rPr>
              <a:t>: eu-west-1a </a:t>
            </a:r>
          </a:p>
          <a:p>
            <a:pPr lvl="2"/>
            <a:r>
              <a:rPr lang="en-US" sz="1200" dirty="0" err="1">
                <a:solidFill>
                  <a:schemeClr val="tx2">
                    <a:lumMod val="60000"/>
                    <a:lumOff val="40000"/>
                  </a:schemeClr>
                </a:solidFill>
              </a:rPr>
              <a:t>instance_type</a:t>
            </a:r>
            <a:r>
              <a:rPr lang="en-US" sz="1200" dirty="0">
                <a:solidFill>
                  <a:schemeClr val="tx2">
                    <a:lumMod val="60000"/>
                    <a:lumOff val="40000"/>
                  </a:schemeClr>
                </a:solidFill>
              </a:rPr>
              <a:t>: m2.xlarge </a:t>
            </a:r>
          </a:p>
          <a:p>
            <a:pPr lvl="1"/>
            <a:r>
              <a:rPr lang="en-US" sz="1200" dirty="0">
                <a:solidFill>
                  <a:schemeClr val="tx2">
                    <a:lumMod val="60000"/>
                    <a:lumOff val="40000"/>
                  </a:schemeClr>
                </a:solidFill>
              </a:rPr>
              <a:t>- name: </a:t>
            </a:r>
            <a:r>
              <a:rPr lang="en-US" sz="1200" dirty="0" err="1">
                <a:solidFill>
                  <a:schemeClr val="tx2">
                    <a:lumMod val="60000"/>
                    <a:lumOff val="40000"/>
                  </a:schemeClr>
                </a:solidFill>
              </a:rPr>
              <a:t>large_spot</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cloud_properties</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availability_zone</a:t>
            </a:r>
            <a:r>
              <a:rPr lang="en-US" sz="1200" dirty="0">
                <a:solidFill>
                  <a:schemeClr val="tx2">
                    <a:lumMod val="60000"/>
                    <a:lumOff val="40000"/>
                  </a:schemeClr>
                </a:solidFill>
              </a:rPr>
              <a:t>: eu-west-1a </a:t>
            </a:r>
          </a:p>
          <a:p>
            <a:pPr lvl="2"/>
            <a:r>
              <a:rPr lang="en-US" sz="1200" dirty="0" err="1">
                <a:solidFill>
                  <a:schemeClr val="tx2">
                    <a:lumMod val="60000"/>
                    <a:lumOff val="40000"/>
                  </a:schemeClr>
                </a:solidFill>
              </a:rPr>
              <a:t>instance_type</a:t>
            </a:r>
            <a:r>
              <a:rPr lang="en-US" sz="1200" dirty="0">
                <a:solidFill>
                  <a:schemeClr val="tx2">
                    <a:lumMod val="60000"/>
                    <a:lumOff val="40000"/>
                  </a:schemeClr>
                </a:solidFill>
              </a:rPr>
              <a:t>: m2.xlarge </a:t>
            </a:r>
          </a:p>
          <a:p>
            <a:pPr lvl="2"/>
            <a:r>
              <a:rPr lang="en-US" sz="1200" dirty="0" err="1">
                <a:solidFill>
                  <a:schemeClr val="tx2">
                    <a:lumMod val="60000"/>
                    <a:lumOff val="40000"/>
                  </a:schemeClr>
                </a:solidFill>
              </a:rPr>
              <a:t>spot_bid_price</a:t>
            </a:r>
            <a:r>
              <a:rPr lang="en-US" sz="1200" dirty="0">
                <a:solidFill>
                  <a:schemeClr val="tx2">
                    <a:lumMod val="60000"/>
                    <a:lumOff val="40000"/>
                  </a:schemeClr>
                </a:solidFill>
              </a:rPr>
              <a:t>: 0.4</a:t>
            </a:r>
          </a:p>
        </p:txBody>
      </p:sp>
    </p:spTree>
    <p:extLst>
      <p:ext uri="{BB962C8B-B14F-4D97-AF65-F5344CB8AC3E}">
        <p14:creationId xmlns:p14="http://schemas.microsoft.com/office/powerpoint/2010/main" val="2724775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Trusted advisor</a:t>
            </a:r>
          </a:p>
        </p:txBody>
      </p:sp>
      <p:pic>
        <p:nvPicPr>
          <p:cNvPr id="4" name="Picture 3">
            <a:extLst>
              <a:ext uri="{FF2B5EF4-FFF2-40B4-BE49-F238E27FC236}">
                <a16:creationId xmlns:a16="http://schemas.microsoft.com/office/drawing/2014/main" id="{60302862-FC3B-A942-A5DC-8EF4330C2E13}"/>
              </a:ext>
            </a:extLst>
          </p:cNvPr>
          <p:cNvPicPr>
            <a:picLocks noChangeAspect="1"/>
          </p:cNvPicPr>
          <p:nvPr/>
        </p:nvPicPr>
        <p:blipFill>
          <a:blip r:embed="rId2"/>
          <a:stretch>
            <a:fillRect/>
          </a:stretch>
        </p:blipFill>
        <p:spPr>
          <a:xfrm>
            <a:off x="899592" y="771550"/>
            <a:ext cx="7487216" cy="1899741"/>
          </a:xfrm>
          <a:prstGeom prst="rect">
            <a:avLst/>
          </a:prstGeom>
        </p:spPr>
      </p:pic>
      <p:sp>
        <p:nvSpPr>
          <p:cNvPr id="3" name="Rectangle 2">
            <a:extLst>
              <a:ext uri="{FF2B5EF4-FFF2-40B4-BE49-F238E27FC236}">
                <a16:creationId xmlns:a16="http://schemas.microsoft.com/office/drawing/2014/main" id="{09FDB6A8-557C-0041-AC47-4750CB235FF0}"/>
              </a:ext>
            </a:extLst>
          </p:cNvPr>
          <p:cNvSpPr/>
          <p:nvPr/>
        </p:nvSpPr>
        <p:spPr>
          <a:xfrm>
            <a:off x="827584" y="2859782"/>
            <a:ext cx="4572000" cy="1477328"/>
          </a:xfrm>
          <a:prstGeom prst="rect">
            <a:avLst/>
          </a:prstGeom>
        </p:spPr>
        <p:txBody>
          <a:bodyPr>
            <a:spAutoFit/>
          </a:bodyPr>
          <a:lstStyle/>
          <a:p>
            <a:r>
              <a:rPr lang="en-US" b="1" dirty="0">
                <a:solidFill>
                  <a:schemeClr val="tx2">
                    <a:lumMod val="60000"/>
                    <a:lumOff val="40000"/>
                  </a:schemeClr>
                </a:solidFill>
              </a:rPr>
              <a:t>AWS Cost Explorer:</a:t>
            </a:r>
          </a:p>
          <a:p>
            <a:r>
              <a:rPr lang="en-US" dirty="0">
                <a:solidFill>
                  <a:schemeClr val="tx2">
                    <a:lumMod val="60000"/>
                    <a:lumOff val="40000"/>
                  </a:schemeClr>
                </a:solidFill>
              </a:rPr>
              <a:t>	Monthly or daily.</a:t>
            </a:r>
          </a:p>
          <a:p>
            <a:r>
              <a:rPr lang="en-US" dirty="0">
                <a:solidFill>
                  <a:schemeClr val="tx2">
                    <a:lumMod val="60000"/>
                    <a:lumOff val="40000"/>
                  </a:schemeClr>
                </a:solidFill>
              </a:rPr>
              <a:t>	Filter</a:t>
            </a:r>
          </a:p>
          <a:p>
            <a:r>
              <a:rPr lang="en-US" dirty="0">
                <a:solidFill>
                  <a:schemeClr val="tx2">
                    <a:lumMod val="60000"/>
                    <a:lumOff val="40000"/>
                  </a:schemeClr>
                </a:solidFill>
              </a:rPr>
              <a:t>	Forecast</a:t>
            </a:r>
          </a:p>
          <a:p>
            <a:r>
              <a:rPr lang="en-US" dirty="0">
                <a:solidFill>
                  <a:schemeClr val="tx2">
                    <a:lumMod val="60000"/>
                    <a:lumOff val="40000"/>
                  </a:schemeClr>
                </a:solidFill>
              </a:rPr>
              <a:t>	Grouping</a:t>
            </a:r>
          </a:p>
        </p:txBody>
      </p:sp>
    </p:spTree>
    <p:extLst>
      <p:ext uri="{BB962C8B-B14F-4D97-AF65-F5344CB8AC3E}">
        <p14:creationId xmlns:p14="http://schemas.microsoft.com/office/powerpoint/2010/main" val="2642920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0A9149-D245-1247-BF6F-467ACF584871}"/>
              </a:ext>
            </a:extLst>
          </p:cNvPr>
          <p:cNvPicPr>
            <a:picLocks noChangeAspect="1"/>
          </p:cNvPicPr>
          <p:nvPr/>
        </p:nvPicPr>
        <p:blipFill>
          <a:blip r:embed="rId2"/>
          <a:stretch>
            <a:fillRect/>
          </a:stretch>
        </p:blipFill>
        <p:spPr>
          <a:xfrm>
            <a:off x="1194312" y="262550"/>
            <a:ext cx="7025656" cy="4165725"/>
          </a:xfrm>
          <a:prstGeom prst="rect">
            <a:avLst/>
          </a:prstGeom>
        </p:spPr>
      </p:pic>
    </p:spTree>
    <p:extLst>
      <p:ext uri="{BB962C8B-B14F-4D97-AF65-F5344CB8AC3E}">
        <p14:creationId xmlns:p14="http://schemas.microsoft.com/office/powerpoint/2010/main" val="891552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B26F311-4CCD-1C4F-90A9-021C2E1CEF34}"/>
              </a:ext>
            </a:extLst>
          </p:cNvPr>
          <p:cNvSpPr/>
          <p:nvPr/>
        </p:nvSpPr>
        <p:spPr>
          <a:xfrm>
            <a:off x="283029" y="947057"/>
            <a:ext cx="2895600" cy="324394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3C57D94-033F-ED48-80AB-DB61EF5374AB}"/>
              </a:ext>
            </a:extLst>
          </p:cNvPr>
          <p:cNvSpPr txBox="1"/>
          <p:nvPr/>
        </p:nvSpPr>
        <p:spPr>
          <a:xfrm>
            <a:off x="2340429" y="391886"/>
            <a:ext cx="4117474" cy="369332"/>
          </a:xfrm>
          <a:prstGeom prst="rect">
            <a:avLst/>
          </a:prstGeom>
          <a:noFill/>
        </p:spPr>
        <p:txBody>
          <a:bodyPr wrap="none" rtlCol="0">
            <a:spAutoFit/>
          </a:bodyPr>
          <a:lstStyle/>
          <a:p>
            <a:r>
              <a:rPr lang="en-US" dirty="0">
                <a:solidFill>
                  <a:schemeClr val="bg1"/>
                </a:solidFill>
              </a:rPr>
              <a:t>Working together to help you succeed.</a:t>
            </a:r>
          </a:p>
        </p:txBody>
      </p:sp>
      <p:pic>
        <p:nvPicPr>
          <p:cNvPr id="8" name="Picture 7">
            <a:extLst>
              <a:ext uri="{FF2B5EF4-FFF2-40B4-BE49-F238E27FC236}">
                <a16:creationId xmlns:a16="http://schemas.microsoft.com/office/drawing/2014/main" id="{E1AC46EC-C0E8-6E4E-A3EE-1793883AD8E3}"/>
              </a:ext>
            </a:extLst>
          </p:cNvPr>
          <p:cNvPicPr>
            <a:picLocks noChangeAspect="1"/>
          </p:cNvPicPr>
          <p:nvPr/>
        </p:nvPicPr>
        <p:blipFill>
          <a:blip r:embed="rId3"/>
          <a:stretch>
            <a:fillRect/>
          </a:stretch>
        </p:blipFill>
        <p:spPr>
          <a:xfrm>
            <a:off x="173264" y="1228897"/>
            <a:ext cx="2755900" cy="1143000"/>
          </a:xfrm>
          <a:prstGeom prst="rect">
            <a:avLst/>
          </a:prstGeom>
        </p:spPr>
      </p:pic>
      <p:pic>
        <p:nvPicPr>
          <p:cNvPr id="10" name="Picture 9">
            <a:extLst>
              <a:ext uri="{FF2B5EF4-FFF2-40B4-BE49-F238E27FC236}">
                <a16:creationId xmlns:a16="http://schemas.microsoft.com/office/drawing/2014/main" id="{88DFB625-E372-004A-90BD-66493CCE05F4}"/>
              </a:ext>
            </a:extLst>
          </p:cNvPr>
          <p:cNvPicPr>
            <a:picLocks noChangeAspect="1"/>
          </p:cNvPicPr>
          <p:nvPr/>
        </p:nvPicPr>
        <p:blipFill>
          <a:blip r:embed="rId4"/>
          <a:stretch>
            <a:fillRect/>
          </a:stretch>
        </p:blipFill>
        <p:spPr>
          <a:xfrm>
            <a:off x="583346" y="2586333"/>
            <a:ext cx="2240551" cy="1096691"/>
          </a:xfrm>
          <a:prstGeom prst="rect">
            <a:avLst/>
          </a:prstGeom>
        </p:spPr>
      </p:pic>
      <p:sp>
        <p:nvSpPr>
          <p:cNvPr id="11" name="Right Arrow 10">
            <a:extLst>
              <a:ext uri="{FF2B5EF4-FFF2-40B4-BE49-F238E27FC236}">
                <a16:creationId xmlns:a16="http://schemas.microsoft.com/office/drawing/2014/main" id="{0023C58B-CAA8-CD40-8A25-41DC6690A66C}"/>
              </a:ext>
            </a:extLst>
          </p:cNvPr>
          <p:cNvSpPr/>
          <p:nvPr/>
        </p:nvSpPr>
        <p:spPr>
          <a:xfrm>
            <a:off x="3288394" y="2139246"/>
            <a:ext cx="1186543" cy="859564"/>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2D6DC8ED-3EC1-3B47-8192-F0F95F53106F}"/>
              </a:ext>
            </a:extLst>
          </p:cNvPr>
          <p:cNvSpPr/>
          <p:nvPr/>
        </p:nvSpPr>
        <p:spPr>
          <a:xfrm>
            <a:off x="4474937" y="2038731"/>
            <a:ext cx="1426029" cy="109520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POC</a:t>
            </a:r>
          </a:p>
        </p:txBody>
      </p:sp>
      <p:sp>
        <p:nvSpPr>
          <p:cNvPr id="13" name="Right Arrow 12">
            <a:extLst>
              <a:ext uri="{FF2B5EF4-FFF2-40B4-BE49-F238E27FC236}">
                <a16:creationId xmlns:a16="http://schemas.microsoft.com/office/drawing/2014/main" id="{1C481D16-B825-C041-931C-52796C882E8F}"/>
              </a:ext>
            </a:extLst>
          </p:cNvPr>
          <p:cNvSpPr/>
          <p:nvPr/>
        </p:nvSpPr>
        <p:spPr>
          <a:xfrm>
            <a:off x="5900966" y="2139246"/>
            <a:ext cx="1186543" cy="859564"/>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8DA04A57-DB4F-1F4C-A1BB-E804A9033F51}"/>
              </a:ext>
            </a:extLst>
          </p:cNvPr>
          <p:cNvSpPr/>
          <p:nvPr/>
        </p:nvSpPr>
        <p:spPr>
          <a:xfrm>
            <a:off x="7087509" y="2021426"/>
            <a:ext cx="1426029" cy="109520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PROD</a:t>
            </a:r>
          </a:p>
        </p:txBody>
      </p:sp>
    </p:spTree>
    <p:extLst>
      <p:ext uri="{BB962C8B-B14F-4D97-AF65-F5344CB8AC3E}">
        <p14:creationId xmlns:p14="http://schemas.microsoft.com/office/powerpoint/2010/main" val="2529079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0B83F25-AC32-BE4C-B13E-14FB1790C034}"/>
              </a:ext>
            </a:extLst>
          </p:cNvPr>
          <p:cNvSpPr txBox="1">
            <a:spLocks/>
          </p:cNvSpPr>
          <p:nvPr/>
        </p:nvSpPr>
        <p:spPr>
          <a:xfrm>
            <a:off x="336789" y="174205"/>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t>Hybrid here to stay</a:t>
            </a:r>
          </a:p>
        </p:txBody>
      </p:sp>
      <p:sp>
        <p:nvSpPr>
          <p:cNvPr id="10" name="TextBox 9">
            <a:extLst>
              <a:ext uri="{FF2B5EF4-FFF2-40B4-BE49-F238E27FC236}">
                <a16:creationId xmlns:a16="http://schemas.microsoft.com/office/drawing/2014/main" id="{8F117F8F-716E-6140-8F4B-F5C80A625451}"/>
              </a:ext>
            </a:extLst>
          </p:cNvPr>
          <p:cNvSpPr txBox="1"/>
          <p:nvPr/>
        </p:nvSpPr>
        <p:spPr>
          <a:xfrm>
            <a:off x="468085" y="1077685"/>
            <a:ext cx="4735286" cy="1477328"/>
          </a:xfrm>
          <a:prstGeom prst="rect">
            <a:avLst/>
          </a:prstGeom>
          <a:noFill/>
        </p:spPr>
        <p:txBody>
          <a:bodyPr wrap="square" rtlCol="0">
            <a:spAutoFit/>
          </a:bodyPr>
          <a:lstStyle/>
          <a:p>
            <a:pPr marL="285750" indent="-285750">
              <a:buFontTx/>
              <a:buChar char="-"/>
            </a:pPr>
            <a:r>
              <a:rPr lang="en-US" dirty="0">
                <a:solidFill>
                  <a:schemeClr val="accent3">
                    <a:lumMod val="60000"/>
                    <a:lumOff val="40000"/>
                  </a:schemeClr>
                </a:solidFill>
              </a:rPr>
              <a:t>Agility</a:t>
            </a:r>
          </a:p>
          <a:p>
            <a:pPr marL="285750" indent="-285750">
              <a:buFontTx/>
              <a:buChar char="-"/>
            </a:pPr>
            <a:r>
              <a:rPr lang="en-US" dirty="0">
                <a:solidFill>
                  <a:schemeClr val="accent3">
                    <a:lumMod val="60000"/>
                    <a:lumOff val="40000"/>
                  </a:schemeClr>
                </a:solidFill>
              </a:rPr>
              <a:t>Portability</a:t>
            </a:r>
          </a:p>
          <a:p>
            <a:pPr marL="285750" indent="-285750">
              <a:buFontTx/>
              <a:buChar char="-"/>
            </a:pPr>
            <a:r>
              <a:rPr lang="en-US" dirty="0">
                <a:solidFill>
                  <a:schemeClr val="accent3">
                    <a:lumMod val="60000"/>
                    <a:lumOff val="40000"/>
                  </a:schemeClr>
                </a:solidFill>
              </a:rPr>
              <a:t>Unified interface</a:t>
            </a:r>
          </a:p>
          <a:p>
            <a:pPr marL="285750" indent="-285750">
              <a:buFontTx/>
              <a:buChar char="-"/>
            </a:pPr>
            <a:r>
              <a:rPr lang="en-US" dirty="0">
                <a:solidFill>
                  <a:schemeClr val="accent3">
                    <a:lumMod val="60000"/>
                    <a:lumOff val="40000"/>
                  </a:schemeClr>
                </a:solidFill>
              </a:rPr>
              <a:t>Guard rails</a:t>
            </a:r>
          </a:p>
          <a:p>
            <a:pPr marL="285750" indent="-285750">
              <a:buFontTx/>
              <a:buChar char="-"/>
            </a:pPr>
            <a:endParaRPr lang="en-US" dirty="0">
              <a:solidFill>
                <a:schemeClr val="accent3">
                  <a:lumMod val="60000"/>
                  <a:lumOff val="40000"/>
                </a:schemeClr>
              </a:solidFill>
            </a:endParaRPr>
          </a:p>
        </p:txBody>
      </p:sp>
    </p:spTree>
    <p:extLst>
      <p:ext uri="{BB962C8B-B14F-4D97-AF65-F5344CB8AC3E}">
        <p14:creationId xmlns:p14="http://schemas.microsoft.com/office/powerpoint/2010/main" val="2944820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1B1D55A-A8C9-FF44-8083-9BBC95762059}"/>
              </a:ext>
            </a:extLst>
          </p:cNvPr>
          <p:cNvSpPr/>
          <p:nvPr/>
        </p:nvSpPr>
        <p:spPr>
          <a:xfrm>
            <a:off x="952190" y="489857"/>
            <a:ext cx="6678695" cy="30480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66AC4FA-77E9-684C-99F6-77E05C6A6310}"/>
              </a:ext>
            </a:extLst>
          </p:cNvPr>
          <p:cNvPicPr>
            <a:picLocks noChangeAspect="1"/>
          </p:cNvPicPr>
          <p:nvPr/>
        </p:nvPicPr>
        <p:blipFill>
          <a:blip r:embed="rId3"/>
          <a:stretch>
            <a:fillRect/>
          </a:stretch>
        </p:blipFill>
        <p:spPr>
          <a:xfrm>
            <a:off x="1953678" y="911084"/>
            <a:ext cx="3968151" cy="1900745"/>
          </a:xfrm>
          <a:prstGeom prst="rect">
            <a:avLst/>
          </a:prstGeom>
        </p:spPr>
      </p:pic>
      <p:sp>
        <p:nvSpPr>
          <p:cNvPr id="11" name="Rectangle 10">
            <a:extLst>
              <a:ext uri="{FF2B5EF4-FFF2-40B4-BE49-F238E27FC236}">
                <a16:creationId xmlns:a16="http://schemas.microsoft.com/office/drawing/2014/main" id="{88380FFD-E124-174B-89FE-8EADB3A9C11B}"/>
              </a:ext>
            </a:extLst>
          </p:cNvPr>
          <p:cNvSpPr/>
          <p:nvPr/>
        </p:nvSpPr>
        <p:spPr>
          <a:xfrm>
            <a:off x="505878" y="3714955"/>
            <a:ext cx="7477160" cy="369332"/>
          </a:xfrm>
          <a:prstGeom prst="rect">
            <a:avLst/>
          </a:prstGeom>
        </p:spPr>
        <p:txBody>
          <a:bodyPr wrap="square">
            <a:spAutoFit/>
          </a:bodyPr>
          <a:lstStyle/>
          <a:p>
            <a:r>
              <a:rPr lang="en-US" dirty="0">
                <a:solidFill>
                  <a:schemeClr val="accent3">
                    <a:lumMod val="60000"/>
                    <a:lumOff val="40000"/>
                  </a:schemeClr>
                </a:solidFill>
              </a:rPr>
              <a:t>https://</a:t>
            </a:r>
            <a:r>
              <a:rPr lang="en-US" dirty="0" err="1">
                <a:solidFill>
                  <a:schemeClr val="accent3">
                    <a:lumMod val="60000"/>
                    <a:lumOff val="40000"/>
                  </a:schemeClr>
                </a:solidFill>
              </a:rPr>
              <a:t>aws.amazon.com</a:t>
            </a:r>
            <a:r>
              <a:rPr lang="en-US" dirty="0">
                <a:solidFill>
                  <a:schemeClr val="accent3">
                    <a:lumMod val="60000"/>
                    <a:lumOff val="40000"/>
                  </a:schemeClr>
                </a:solidFill>
              </a:rPr>
              <a:t>/solutions/case-studies/news-liberty-mutual/</a:t>
            </a:r>
          </a:p>
        </p:txBody>
      </p:sp>
    </p:spTree>
    <p:extLst>
      <p:ext uri="{BB962C8B-B14F-4D97-AF65-F5344CB8AC3E}">
        <p14:creationId xmlns:p14="http://schemas.microsoft.com/office/powerpoint/2010/main" val="404768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172B0DA-5FF4-1440-A690-8CC0BB0B0C64}"/>
              </a:ext>
            </a:extLst>
          </p:cNvPr>
          <p:cNvSpPr/>
          <p:nvPr/>
        </p:nvSpPr>
        <p:spPr>
          <a:xfrm>
            <a:off x="3358487" y="2241603"/>
            <a:ext cx="2438400" cy="1191363"/>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D18E2FE-5DB7-CD42-B8B2-68DFD8EC815E}"/>
              </a:ext>
            </a:extLst>
          </p:cNvPr>
          <p:cNvSpPr txBox="1"/>
          <p:nvPr/>
        </p:nvSpPr>
        <p:spPr>
          <a:xfrm>
            <a:off x="914400" y="98348"/>
            <a:ext cx="6789683" cy="369332"/>
          </a:xfrm>
          <a:prstGeom prst="rect">
            <a:avLst/>
          </a:prstGeom>
          <a:noFill/>
        </p:spPr>
        <p:txBody>
          <a:bodyPr wrap="square" rtlCol="0">
            <a:spAutoFit/>
          </a:bodyPr>
          <a:lstStyle/>
          <a:p>
            <a:pPr algn="ctr"/>
            <a:r>
              <a:rPr lang="en-US" dirty="0">
                <a:solidFill>
                  <a:schemeClr val="bg1"/>
                </a:solidFill>
              </a:rPr>
              <a:t>Pivotal and AWS better together.</a:t>
            </a:r>
          </a:p>
        </p:txBody>
      </p:sp>
      <p:sp>
        <p:nvSpPr>
          <p:cNvPr id="5" name="TextBox 4">
            <a:extLst>
              <a:ext uri="{FF2B5EF4-FFF2-40B4-BE49-F238E27FC236}">
                <a16:creationId xmlns:a16="http://schemas.microsoft.com/office/drawing/2014/main" id="{13BDB91A-4B92-F344-8F64-A5EA03C93906}"/>
              </a:ext>
            </a:extLst>
          </p:cNvPr>
          <p:cNvSpPr txBox="1"/>
          <p:nvPr/>
        </p:nvSpPr>
        <p:spPr>
          <a:xfrm>
            <a:off x="6512686" y="190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a:t>
            </a:r>
          </a:p>
        </p:txBody>
      </p:sp>
      <p:cxnSp>
        <p:nvCxnSpPr>
          <p:cNvPr id="6" name="Straight Connector 5">
            <a:extLst>
              <a:ext uri="{FF2B5EF4-FFF2-40B4-BE49-F238E27FC236}">
                <a16:creationId xmlns:a16="http://schemas.microsoft.com/office/drawing/2014/main" id="{0F1CE4ED-538C-A943-9DF6-CDA655E63259}"/>
              </a:ext>
            </a:extLst>
          </p:cNvPr>
          <p:cNvCxnSpPr>
            <a:cxnSpLocks/>
          </p:cNvCxnSpPr>
          <p:nvPr/>
        </p:nvCxnSpPr>
        <p:spPr>
          <a:xfrm>
            <a:off x="6512686" y="1761387"/>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2A38E1E-4D0B-E841-8DCD-E8809AEBC68A}"/>
              </a:ext>
            </a:extLst>
          </p:cNvPr>
          <p:cNvSpPr txBox="1"/>
          <p:nvPr/>
        </p:nvSpPr>
        <p:spPr>
          <a:xfrm>
            <a:off x="824866"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Elasticity</a:t>
            </a:r>
          </a:p>
        </p:txBody>
      </p:sp>
      <p:cxnSp>
        <p:nvCxnSpPr>
          <p:cNvPr id="8" name="Straight Connector 7">
            <a:extLst>
              <a:ext uri="{FF2B5EF4-FFF2-40B4-BE49-F238E27FC236}">
                <a16:creationId xmlns:a16="http://schemas.microsoft.com/office/drawing/2014/main" id="{4FF0DBD3-14DA-9548-900F-C63900C52830}"/>
              </a:ext>
            </a:extLst>
          </p:cNvPr>
          <p:cNvCxnSpPr>
            <a:cxnSpLocks/>
          </p:cNvCxnSpPr>
          <p:nvPr/>
        </p:nvCxnSpPr>
        <p:spPr>
          <a:xfrm>
            <a:off x="962054" y="175142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27E0FCD-5CFF-4346-B235-29DE8DD2FB64}"/>
              </a:ext>
            </a:extLst>
          </p:cNvPr>
          <p:cNvSpPr txBox="1"/>
          <p:nvPr/>
        </p:nvSpPr>
        <p:spPr>
          <a:xfrm>
            <a:off x="3717808"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Agility</a:t>
            </a:r>
          </a:p>
        </p:txBody>
      </p:sp>
      <p:cxnSp>
        <p:nvCxnSpPr>
          <p:cNvPr id="12" name="Straight Connector 11">
            <a:extLst>
              <a:ext uri="{FF2B5EF4-FFF2-40B4-BE49-F238E27FC236}">
                <a16:creationId xmlns:a16="http://schemas.microsoft.com/office/drawing/2014/main" id="{A44BB0E1-8E02-5F4A-9761-DBADCC4F2F9A}"/>
              </a:ext>
            </a:extLst>
          </p:cNvPr>
          <p:cNvCxnSpPr>
            <a:cxnSpLocks/>
          </p:cNvCxnSpPr>
          <p:nvPr/>
        </p:nvCxnSpPr>
        <p:spPr>
          <a:xfrm>
            <a:off x="3717808" y="174215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15BB05-F0F5-8049-B0CD-8C2EC473A543}"/>
              </a:ext>
            </a:extLst>
          </p:cNvPr>
          <p:cNvPicPr>
            <a:picLocks noChangeAspect="1"/>
          </p:cNvPicPr>
          <p:nvPr/>
        </p:nvPicPr>
        <p:blipFill>
          <a:blip r:embed="rId3"/>
          <a:stretch>
            <a:fillRect/>
          </a:stretch>
        </p:blipFill>
        <p:spPr>
          <a:xfrm>
            <a:off x="4051003" y="804614"/>
            <a:ext cx="903512" cy="665796"/>
          </a:xfrm>
          <a:prstGeom prst="rect">
            <a:avLst/>
          </a:prstGeom>
        </p:spPr>
      </p:pic>
      <p:pic>
        <p:nvPicPr>
          <p:cNvPr id="14" name="Picture 13">
            <a:extLst>
              <a:ext uri="{FF2B5EF4-FFF2-40B4-BE49-F238E27FC236}">
                <a16:creationId xmlns:a16="http://schemas.microsoft.com/office/drawing/2014/main" id="{FF507CE5-DF13-FF41-B57F-7ED634632532}"/>
              </a:ext>
            </a:extLst>
          </p:cNvPr>
          <p:cNvPicPr>
            <a:picLocks noChangeAspect="1"/>
          </p:cNvPicPr>
          <p:nvPr/>
        </p:nvPicPr>
        <p:blipFill>
          <a:blip r:embed="rId4"/>
          <a:stretch>
            <a:fillRect/>
          </a:stretch>
        </p:blipFill>
        <p:spPr>
          <a:xfrm>
            <a:off x="1331285" y="670767"/>
            <a:ext cx="850882" cy="897913"/>
          </a:xfrm>
          <a:prstGeom prst="rect">
            <a:avLst/>
          </a:prstGeom>
          <a:noFill/>
        </p:spPr>
      </p:pic>
      <p:pic>
        <p:nvPicPr>
          <p:cNvPr id="15" name="Picture 14">
            <a:extLst>
              <a:ext uri="{FF2B5EF4-FFF2-40B4-BE49-F238E27FC236}">
                <a16:creationId xmlns:a16="http://schemas.microsoft.com/office/drawing/2014/main" id="{38E0001B-5DD6-6F4E-B332-FD63A7A74452}"/>
              </a:ext>
            </a:extLst>
          </p:cNvPr>
          <p:cNvPicPr>
            <a:picLocks noChangeAspect="1"/>
          </p:cNvPicPr>
          <p:nvPr/>
        </p:nvPicPr>
        <p:blipFill>
          <a:blip r:embed="rId5"/>
          <a:stretch>
            <a:fillRect/>
          </a:stretch>
        </p:blipFill>
        <p:spPr>
          <a:xfrm>
            <a:off x="6932347" y="810262"/>
            <a:ext cx="686991" cy="800824"/>
          </a:xfrm>
          <a:prstGeom prst="rect">
            <a:avLst/>
          </a:prstGeom>
        </p:spPr>
      </p:pic>
      <p:grpSp>
        <p:nvGrpSpPr>
          <p:cNvPr id="16" name="Group 15">
            <a:extLst>
              <a:ext uri="{FF2B5EF4-FFF2-40B4-BE49-F238E27FC236}">
                <a16:creationId xmlns:a16="http://schemas.microsoft.com/office/drawing/2014/main" id="{1EE4E9D4-7326-4047-BAD4-1F1C92E788EF}"/>
              </a:ext>
            </a:extLst>
          </p:cNvPr>
          <p:cNvGrpSpPr/>
          <p:nvPr/>
        </p:nvGrpSpPr>
        <p:grpSpPr>
          <a:xfrm>
            <a:off x="1254123" y="2642334"/>
            <a:ext cx="1238920" cy="1111773"/>
            <a:chOff x="2681812" y="3396527"/>
            <a:chExt cx="1617749" cy="1620491"/>
          </a:xfrm>
        </p:grpSpPr>
        <p:sp>
          <p:nvSpPr>
            <p:cNvPr id="17" name="Rectangle 16">
              <a:extLst>
                <a:ext uri="{FF2B5EF4-FFF2-40B4-BE49-F238E27FC236}">
                  <a16:creationId xmlns:a16="http://schemas.microsoft.com/office/drawing/2014/main" id="{929CE7A6-09CF-5443-8EE2-CD6FCBB3EE5F}"/>
                </a:ext>
              </a:extLst>
            </p:cNvPr>
            <p:cNvSpPr/>
            <p:nvPr/>
          </p:nvSpPr>
          <p:spPr>
            <a:xfrm>
              <a:off x="2681812" y="3761117"/>
              <a:ext cx="1035996" cy="105242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3B3CB593-BC1F-104B-83AF-BAA596AD1338}"/>
                </a:ext>
              </a:extLst>
            </p:cNvPr>
            <p:cNvSpPr/>
            <p:nvPr/>
          </p:nvSpPr>
          <p:spPr>
            <a:xfrm rot="19087084">
              <a:off x="2881168" y="3396527"/>
              <a:ext cx="1418393" cy="1140027"/>
            </a:xfrm>
            <a:prstGeom prst="rightArrow">
              <a:avLst/>
            </a:prstGeom>
            <a:solidFill>
              <a:schemeClr val="bg1"/>
            </a:solidFill>
            <a:ln>
              <a:solidFill>
                <a:srgbClr val="0E2735"/>
              </a:solidFill>
            </a:ln>
            <a:effectLst>
              <a:outerShdw blurRad="50800" dist="50800" dir="5400000" algn="ctr" rotWithShape="0">
                <a:schemeClr val="tx1">
                  <a:lumMod val="50000"/>
                </a:scheme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accent1"/>
                  </a:solidFill>
                </a:ln>
              </a:endParaRPr>
            </a:p>
          </p:txBody>
        </p:sp>
        <p:sp>
          <p:nvSpPr>
            <p:cNvPr id="19" name="Cloud 18">
              <a:extLst>
                <a:ext uri="{FF2B5EF4-FFF2-40B4-BE49-F238E27FC236}">
                  <a16:creationId xmlns:a16="http://schemas.microsoft.com/office/drawing/2014/main" id="{53E92B92-4972-DF41-AE65-D06AF0FAA947}"/>
                </a:ext>
              </a:extLst>
            </p:cNvPr>
            <p:cNvSpPr/>
            <p:nvPr/>
          </p:nvSpPr>
          <p:spPr>
            <a:xfrm>
              <a:off x="2992776" y="4287328"/>
              <a:ext cx="851193" cy="729690"/>
            </a:xfrm>
            <a:prstGeom prst="cloud">
              <a:avLst/>
            </a:prstGeom>
            <a:solidFill>
              <a:srgbClr val="F2F4F4"/>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Cloud 19">
              <a:extLst>
                <a:ext uri="{FF2B5EF4-FFF2-40B4-BE49-F238E27FC236}">
                  <a16:creationId xmlns:a16="http://schemas.microsoft.com/office/drawing/2014/main" id="{E4837C33-90C6-6543-B7B8-7457FF4B49DC}"/>
                </a:ext>
              </a:extLst>
            </p:cNvPr>
            <p:cNvSpPr/>
            <p:nvPr/>
          </p:nvSpPr>
          <p:spPr>
            <a:xfrm>
              <a:off x="3095840" y="4399471"/>
              <a:ext cx="632961" cy="505403"/>
            </a:xfrm>
            <a:prstGeom prst="cloud">
              <a:avLst/>
            </a:prstGeom>
            <a:solidFill>
              <a:schemeClr val="accent2">
                <a:lumMod val="75000"/>
              </a:schemeClr>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73B101F-D65B-1F46-A5F7-D51272B23EB7}"/>
              </a:ext>
            </a:extLst>
          </p:cNvPr>
          <p:cNvSpPr txBox="1"/>
          <p:nvPr/>
        </p:nvSpPr>
        <p:spPr>
          <a:xfrm>
            <a:off x="880596" y="4083585"/>
            <a:ext cx="1719758" cy="498598"/>
          </a:xfrm>
          <a:prstGeom prst="rect">
            <a:avLst/>
          </a:prstGeom>
          <a:noFill/>
        </p:spPr>
        <p:txBody>
          <a:bodyPr wrap="square" rtlCol="0">
            <a:spAutoFit/>
          </a:bodyPr>
          <a:lstStyle/>
          <a:p>
            <a:pPr lvl="0" algn="ctr">
              <a:lnSpc>
                <a:spcPct val="110000"/>
              </a:lnSpc>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Faster Time to Market</a:t>
            </a:r>
          </a:p>
        </p:txBody>
      </p:sp>
      <p:grpSp>
        <p:nvGrpSpPr>
          <p:cNvPr id="22" name="Group 21">
            <a:extLst>
              <a:ext uri="{FF2B5EF4-FFF2-40B4-BE49-F238E27FC236}">
                <a16:creationId xmlns:a16="http://schemas.microsoft.com/office/drawing/2014/main" id="{A71D6176-BD26-1247-B8F1-4059E4D361CB}"/>
              </a:ext>
            </a:extLst>
          </p:cNvPr>
          <p:cNvGrpSpPr/>
          <p:nvPr/>
        </p:nvGrpSpPr>
        <p:grpSpPr>
          <a:xfrm>
            <a:off x="6557657" y="2905388"/>
            <a:ext cx="1530437" cy="730194"/>
            <a:chOff x="6625087" y="3731725"/>
            <a:chExt cx="1530437" cy="730194"/>
          </a:xfrm>
        </p:grpSpPr>
        <p:sp>
          <p:nvSpPr>
            <p:cNvPr id="23" name="Right Triangle 22">
              <a:extLst>
                <a:ext uri="{FF2B5EF4-FFF2-40B4-BE49-F238E27FC236}">
                  <a16:creationId xmlns:a16="http://schemas.microsoft.com/office/drawing/2014/main" id="{F601D754-0198-8543-B8C4-8A614C691205}"/>
                </a:ext>
              </a:extLst>
            </p:cNvPr>
            <p:cNvSpPr/>
            <p:nvPr/>
          </p:nvSpPr>
          <p:spPr>
            <a:xfrm>
              <a:off x="6625087"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5ED92C0F-EB5E-B94C-8EB2-FB4BD037CCBD}"/>
                </a:ext>
              </a:extLst>
            </p:cNvPr>
            <p:cNvSpPr/>
            <p:nvPr/>
          </p:nvSpPr>
          <p:spPr>
            <a:xfrm rot="10800000">
              <a:off x="6795842"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extBox 24">
            <a:extLst>
              <a:ext uri="{FF2B5EF4-FFF2-40B4-BE49-F238E27FC236}">
                <a16:creationId xmlns:a16="http://schemas.microsoft.com/office/drawing/2014/main" id="{85E469CE-B3C9-EA4A-9B96-4519A51F0A23}"/>
              </a:ext>
            </a:extLst>
          </p:cNvPr>
          <p:cNvSpPr txBox="1"/>
          <p:nvPr/>
        </p:nvSpPr>
        <p:spPr>
          <a:xfrm>
            <a:off x="6784113" y="2642335"/>
            <a:ext cx="327804" cy="1200329"/>
          </a:xfrm>
          <a:prstGeom prst="rect">
            <a:avLst/>
          </a:prstGeom>
          <a:noFill/>
        </p:spPr>
        <p:txBody>
          <a:bodyPr wrap="square" rtlCol="0">
            <a:spAutoFit/>
          </a:bodyPr>
          <a:lstStyle/>
          <a:p>
            <a:r>
              <a:rPr lang="en-US" sz="7200" b="1" dirty="0">
                <a:solidFill>
                  <a:schemeClr val="accent2">
                    <a:lumMod val="75000"/>
                  </a:schemeClr>
                </a:solidFill>
              </a:rPr>
              <a:t>$</a:t>
            </a:r>
          </a:p>
        </p:txBody>
      </p:sp>
      <p:sp>
        <p:nvSpPr>
          <p:cNvPr id="26" name="Down Arrow 25">
            <a:extLst>
              <a:ext uri="{FF2B5EF4-FFF2-40B4-BE49-F238E27FC236}">
                <a16:creationId xmlns:a16="http://schemas.microsoft.com/office/drawing/2014/main" id="{6FEB3CD6-4298-CF4F-BDBA-AA42B7981572}"/>
              </a:ext>
            </a:extLst>
          </p:cNvPr>
          <p:cNvSpPr/>
          <p:nvPr/>
        </p:nvSpPr>
        <p:spPr>
          <a:xfrm>
            <a:off x="7378543" y="2920932"/>
            <a:ext cx="520996" cy="714650"/>
          </a:xfrm>
          <a:prstGeom prst="downArrow">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A961FD5-378C-D949-A163-A23EB16AA30B}"/>
              </a:ext>
            </a:extLst>
          </p:cNvPr>
          <p:cNvSpPr txBox="1"/>
          <p:nvPr/>
        </p:nvSpPr>
        <p:spPr>
          <a:xfrm>
            <a:off x="6512686" y="4081136"/>
            <a:ext cx="1719758" cy="498598"/>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Infrastructure cost investment</a:t>
            </a:r>
            <a:endPar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a:extLst>
              <a:ext uri="{FF2B5EF4-FFF2-40B4-BE49-F238E27FC236}">
                <a16:creationId xmlns:a16="http://schemas.microsoft.com/office/drawing/2014/main" id="{5CB1538A-643A-6C4E-8D6D-0A4C948EF206}"/>
              </a:ext>
            </a:extLst>
          </p:cNvPr>
          <p:cNvPicPr>
            <a:picLocks noChangeAspect="1"/>
          </p:cNvPicPr>
          <p:nvPr/>
        </p:nvPicPr>
        <p:blipFill>
          <a:blip r:embed="rId6"/>
          <a:stretch>
            <a:fillRect/>
          </a:stretch>
        </p:blipFill>
        <p:spPr>
          <a:xfrm>
            <a:off x="3485644" y="2304954"/>
            <a:ext cx="2240551" cy="1096691"/>
          </a:xfrm>
          <a:prstGeom prst="rect">
            <a:avLst/>
          </a:prstGeom>
        </p:spPr>
      </p:pic>
      <p:cxnSp>
        <p:nvCxnSpPr>
          <p:cNvPr id="29" name="Straight Connector 28">
            <a:extLst>
              <a:ext uri="{FF2B5EF4-FFF2-40B4-BE49-F238E27FC236}">
                <a16:creationId xmlns:a16="http://schemas.microsoft.com/office/drawing/2014/main" id="{5DB58F3D-8685-BC4D-824F-8DBFAA3E7E9B}"/>
              </a:ext>
            </a:extLst>
          </p:cNvPr>
          <p:cNvCxnSpPr/>
          <p:nvPr/>
        </p:nvCxnSpPr>
        <p:spPr>
          <a:xfrm>
            <a:off x="6512686"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10C7932-74CB-8E41-9303-5A1D73899DCD}"/>
              </a:ext>
            </a:extLst>
          </p:cNvPr>
          <p:cNvCxnSpPr/>
          <p:nvPr/>
        </p:nvCxnSpPr>
        <p:spPr>
          <a:xfrm>
            <a:off x="962054"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DDC0F889-4626-F64E-9676-19D397E249BC}"/>
              </a:ext>
            </a:extLst>
          </p:cNvPr>
          <p:cNvGrpSpPr/>
          <p:nvPr/>
        </p:nvGrpSpPr>
        <p:grpSpPr>
          <a:xfrm>
            <a:off x="3950492" y="3588329"/>
            <a:ext cx="1130597" cy="858982"/>
            <a:chOff x="3962398" y="2969677"/>
            <a:chExt cx="1130597" cy="858982"/>
          </a:xfrm>
        </p:grpSpPr>
        <p:sp>
          <p:nvSpPr>
            <p:cNvPr id="32" name="Cloud 31">
              <a:extLst>
                <a:ext uri="{FF2B5EF4-FFF2-40B4-BE49-F238E27FC236}">
                  <a16:creationId xmlns:a16="http://schemas.microsoft.com/office/drawing/2014/main" id="{4CF3D12F-78D5-4F4C-A168-49C18C3CBB5A}"/>
                </a:ext>
              </a:extLst>
            </p:cNvPr>
            <p:cNvSpPr/>
            <p:nvPr/>
          </p:nvSpPr>
          <p:spPr>
            <a:xfrm>
              <a:off x="3962398" y="2969677"/>
              <a:ext cx="1130597" cy="858982"/>
            </a:xfrm>
            <a:prstGeom prst="cloud">
              <a:avLst/>
            </a:prstGeom>
            <a:solidFill>
              <a:schemeClr val="accent2">
                <a:lumMod val="75000"/>
              </a:schemeClr>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4727D62-97C3-4A44-954F-D131366E70F0}"/>
                </a:ext>
              </a:extLst>
            </p:cNvPr>
            <p:cNvSpPr/>
            <p:nvPr/>
          </p:nvSpPr>
          <p:spPr>
            <a:xfrm>
              <a:off x="4334698" y="3310318"/>
              <a:ext cx="419531" cy="3232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CB64C"/>
                </a:solidFill>
              </a:endParaRPr>
            </a:p>
          </p:txBody>
        </p:sp>
        <p:sp>
          <p:nvSpPr>
            <p:cNvPr id="34" name="Block Arc 33">
              <a:extLst>
                <a:ext uri="{FF2B5EF4-FFF2-40B4-BE49-F238E27FC236}">
                  <a16:creationId xmlns:a16="http://schemas.microsoft.com/office/drawing/2014/main" id="{38F173B9-E61E-9E48-9AE3-F0BE2C666566}"/>
                </a:ext>
              </a:extLst>
            </p:cNvPr>
            <p:cNvSpPr/>
            <p:nvPr/>
          </p:nvSpPr>
          <p:spPr>
            <a:xfrm>
              <a:off x="4347149" y="3057216"/>
              <a:ext cx="360262" cy="476453"/>
            </a:xfrm>
            <a:prstGeom prst="blockArc">
              <a:avLst/>
            </a:prstGeom>
            <a:solidFill>
              <a:schemeClr val="bg2">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cxnSp>
        <p:nvCxnSpPr>
          <p:cNvPr id="37" name="Straight Connector 36">
            <a:extLst>
              <a:ext uri="{FF2B5EF4-FFF2-40B4-BE49-F238E27FC236}">
                <a16:creationId xmlns:a16="http://schemas.microsoft.com/office/drawing/2014/main" id="{6F54F69A-CFD7-9648-A1B5-EE1538EE4953}"/>
              </a:ext>
            </a:extLst>
          </p:cNvPr>
          <p:cNvCxnSpPr/>
          <p:nvPr/>
        </p:nvCxnSpPr>
        <p:spPr>
          <a:xfrm>
            <a:off x="3592548" y="456278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BE71F050-D9C0-2649-A9D9-2E15E1F428F1}"/>
              </a:ext>
            </a:extLst>
          </p:cNvPr>
          <p:cNvSpPr txBox="1"/>
          <p:nvPr/>
        </p:nvSpPr>
        <p:spPr>
          <a:xfrm>
            <a:off x="3746040" y="4618424"/>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Security</a:t>
            </a:r>
          </a:p>
        </p:txBody>
      </p:sp>
    </p:spTree>
    <p:extLst>
      <p:ext uri="{BB962C8B-B14F-4D97-AF65-F5344CB8AC3E}">
        <p14:creationId xmlns:p14="http://schemas.microsoft.com/office/powerpoint/2010/main" val="29853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8DB7B4-9C97-EB43-9FC3-FF53BAE97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6642" y="114937"/>
            <a:ext cx="2713828" cy="1451882"/>
          </a:xfrm>
          <a:prstGeom prst="rect">
            <a:avLst/>
          </a:prstGeom>
        </p:spPr>
      </p:pic>
      <p:cxnSp>
        <p:nvCxnSpPr>
          <p:cNvPr id="6" name="Straight Connector 5">
            <a:extLst>
              <a:ext uri="{FF2B5EF4-FFF2-40B4-BE49-F238E27FC236}">
                <a16:creationId xmlns:a16="http://schemas.microsoft.com/office/drawing/2014/main" id="{0976BA49-97F7-9643-822A-B99022938BDF}"/>
              </a:ext>
            </a:extLst>
          </p:cNvPr>
          <p:cNvCxnSpPr/>
          <p:nvPr/>
        </p:nvCxnSpPr>
        <p:spPr>
          <a:xfrm flipV="1">
            <a:off x="4457700" y="752476"/>
            <a:ext cx="2466975" cy="432912"/>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966F80F-F3B7-2C4C-9109-187C9B62CEB7}"/>
              </a:ext>
            </a:extLst>
          </p:cNvPr>
          <p:cNvCxnSpPr/>
          <p:nvPr/>
        </p:nvCxnSpPr>
        <p:spPr>
          <a:xfrm flipV="1">
            <a:off x="4457700" y="3140809"/>
            <a:ext cx="633797" cy="743147"/>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B9A65170-4370-DA40-9A6F-69D91055F27A}"/>
              </a:ext>
            </a:extLst>
          </p:cNvPr>
          <p:cNvGrpSpPr/>
          <p:nvPr/>
        </p:nvGrpSpPr>
        <p:grpSpPr>
          <a:xfrm>
            <a:off x="429477" y="1185388"/>
            <a:ext cx="4028223" cy="2698568"/>
            <a:chOff x="429476" y="1271451"/>
            <a:chExt cx="5146569" cy="3082835"/>
          </a:xfrm>
        </p:grpSpPr>
        <p:cxnSp>
          <p:nvCxnSpPr>
            <p:cNvPr id="10" name="Straight Connector 9">
              <a:extLst>
                <a:ext uri="{FF2B5EF4-FFF2-40B4-BE49-F238E27FC236}">
                  <a16:creationId xmlns:a16="http://schemas.microsoft.com/office/drawing/2014/main" id="{AF664EBE-465C-E442-9954-B6B6089DAB73}"/>
                </a:ext>
              </a:extLst>
            </p:cNvPr>
            <p:cNvCxnSpPr>
              <a:stCxn id="9" idx="6"/>
              <a:endCxn id="14" idx="2"/>
            </p:cNvCxnSpPr>
            <p:nvPr/>
          </p:nvCxnSpPr>
          <p:spPr>
            <a:xfrm>
              <a:off x="2301776" y="1591659"/>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B13334F-BEE8-954B-AFEF-E875D66D57F6}"/>
                </a:ext>
              </a:extLst>
            </p:cNvPr>
            <p:cNvCxnSpPr>
              <a:stCxn id="13" idx="0"/>
              <a:endCxn id="14" idx="4"/>
            </p:cNvCxnSpPr>
            <p:nvPr/>
          </p:nvCxnSpPr>
          <p:spPr>
            <a:xfrm flipV="1">
              <a:off x="5000956"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22ABF30-7BEF-A441-8295-BF02BBCC4D19}"/>
                </a:ext>
              </a:extLst>
            </p:cNvPr>
            <p:cNvCxnSpPr>
              <a:stCxn id="7" idx="0"/>
              <a:endCxn id="9" idx="4"/>
            </p:cNvCxnSpPr>
            <p:nvPr/>
          </p:nvCxnSpPr>
          <p:spPr>
            <a:xfrm flipV="1">
              <a:off x="1811540"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E871D28-C19F-3542-852E-65B8C3CDA056}"/>
                </a:ext>
              </a:extLst>
            </p:cNvPr>
            <p:cNvCxnSpPr>
              <a:endCxn id="12" idx="1"/>
            </p:cNvCxnSpPr>
            <p:nvPr/>
          </p:nvCxnSpPr>
          <p:spPr>
            <a:xfrm>
              <a:off x="2255855" y="1703196"/>
              <a:ext cx="1765284" cy="93686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CFCCE75-E108-BA44-80C9-6F076C8A3EA4}"/>
                </a:ext>
              </a:extLst>
            </p:cNvPr>
            <p:cNvCxnSpPr>
              <a:endCxn id="11" idx="0"/>
            </p:cNvCxnSpPr>
            <p:nvPr/>
          </p:nvCxnSpPr>
          <p:spPr>
            <a:xfrm>
              <a:off x="2009670" y="1813727"/>
              <a:ext cx="649688" cy="75501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7456760-9F26-F040-8DC9-19C7BC596395}"/>
                </a:ext>
              </a:extLst>
            </p:cNvPr>
            <p:cNvCxnSpPr/>
            <p:nvPr/>
          </p:nvCxnSpPr>
          <p:spPr>
            <a:xfrm>
              <a:off x="2139105" y="1769643"/>
              <a:ext cx="2603717" cy="204873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ACAAE6D8-16CB-A743-91B1-1A2493AE160C}"/>
                </a:ext>
              </a:extLst>
            </p:cNvPr>
            <p:cNvGrpSpPr/>
            <p:nvPr/>
          </p:nvGrpSpPr>
          <p:grpSpPr>
            <a:xfrm>
              <a:off x="429476" y="1271451"/>
              <a:ext cx="5146569" cy="3082835"/>
              <a:chOff x="557546" y="1271451"/>
              <a:chExt cx="5146569" cy="3082835"/>
            </a:xfrm>
          </p:grpSpPr>
          <p:grpSp>
            <p:nvGrpSpPr>
              <p:cNvPr id="30" name="Group 29">
                <a:extLst>
                  <a:ext uri="{FF2B5EF4-FFF2-40B4-BE49-F238E27FC236}">
                    <a16:creationId xmlns:a16="http://schemas.microsoft.com/office/drawing/2014/main" id="{72A50D6F-DEFA-604C-BCD9-57A2122633FD}"/>
                  </a:ext>
                </a:extLst>
              </p:cNvPr>
              <p:cNvGrpSpPr/>
              <p:nvPr/>
            </p:nvGrpSpPr>
            <p:grpSpPr>
              <a:xfrm>
                <a:off x="648917" y="1348150"/>
                <a:ext cx="4970345" cy="2919050"/>
                <a:chOff x="-131203" y="1058981"/>
                <a:chExt cx="6735208" cy="3747476"/>
              </a:xfrm>
            </p:grpSpPr>
            <p:sp>
              <p:nvSpPr>
                <p:cNvPr id="32" name="Oval 31">
                  <a:extLst>
                    <a:ext uri="{FF2B5EF4-FFF2-40B4-BE49-F238E27FC236}">
                      <a16:creationId xmlns:a16="http://schemas.microsoft.com/office/drawing/2014/main" id="{288AF4F4-35C8-644E-901D-C4FFA8D73383}"/>
                    </a:ext>
                  </a:extLst>
                </p:cNvPr>
                <p:cNvSpPr/>
                <p:nvPr/>
              </p:nvSpPr>
              <p:spPr>
                <a:xfrm>
                  <a:off x="953479"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3" name="Oval 32">
                  <a:extLst>
                    <a:ext uri="{FF2B5EF4-FFF2-40B4-BE49-F238E27FC236}">
                      <a16:creationId xmlns:a16="http://schemas.microsoft.com/office/drawing/2014/main" id="{AF810C56-7106-6442-BB53-81CB769C8696}"/>
                    </a:ext>
                  </a:extLst>
                </p:cNvPr>
                <p:cNvSpPr/>
                <p:nvPr/>
              </p:nvSpPr>
              <p:spPr>
                <a:xfrm>
                  <a:off x="953479"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4" name="Oval 33">
                  <a:extLst>
                    <a:ext uri="{FF2B5EF4-FFF2-40B4-BE49-F238E27FC236}">
                      <a16:creationId xmlns:a16="http://schemas.microsoft.com/office/drawing/2014/main" id="{16F43DCB-C898-7B46-99EB-56D9A7D776CA}"/>
                    </a:ext>
                  </a:extLst>
                </p:cNvPr>
                <p:cNvSpPr/>
                <p:nvPr/>
              </p:nvSpPr>
              <p:spPr>
                <a:xfrm>
                  <a:off x="-131203" y="2618147"/>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5" name="Oval 34">
                  <a:extLst>
                    <a:ext uri="{FF2B5EF4-FFF2-40B4-BE49-F238E27FC236}">
                      <a16:creationId xmlns:a16="http://schemas.microsoft.com/office/drawing/2014/main" id="{FDBE7D1A-9264-1342-80C2-64E6FB3CB598}"/>
                    </a:ext>
                  </a:extLst>
                </p:cNvPr>
                <p:cNvSpPr/>
                <p:nvPr/>
              </p:nvSpPr>
              <p:spPr>
                <a:xfrm>
                  <a:off x="2102339"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6" name="Oval 35">
                  <a:extLst>
                    <a:ext uri="{FF2B5EF4-FFF2-40B4-BE49-F238E27FC236}">
                      <a16:creationId xmlns:a16="http://schemas.microsoft.com/office/drawing/2014/main" id="{F3D9D531-13E9-C84D-ABBD-9B7E9CA4DB10}"/>
                    </a:ext>
                  </a:extLst>
                </p:cNvPr>
                <p:cNvSpPr/>
                <p:nvPr/>
              </p:nvSpPr>
              <p:spPr>
                <a:xfrm>
                  <a:off x="4417396"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7" name="Oval 36">
                  <a:extLst>
                    <a:ext uri="{FF2B5EF4-FFF2-40B4-BE49-F238E27FC236}">
                      <a16:creationId xmlns:a16="http://schemas.microsoft.com/office/drawing/2014/main" id="{6CAE2ADB-7C78-5A48-BA87-40BAE6CBB33F}"/>
                    </a:ext>
                  </a:extLst>
                </p:cNvPr>
                <p:cNvSpPr/>
                <p:nvPr/>
              </p:nvSpPr>
              <p:spPr>
                <a:xfrm>
                  <a:off x="5275388"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Transit</a:t>
                  </a:r>
                  <a:endParaRPr lang="en-US" sz="1200" dirty="0">
                    <a:solidFill>
                      <a:schemeClr val="tx1"/>
                    </a:solidFill>
                    <a:latin typeface="Century Gothic" panose="020B0502020202020204" pitchFamily="34" charset="0"/>
                  </a:endParaRPr>
                </a:p>
              </p:txBody>
            </p:sp>
            <p:sp>
              <p:nvSpPr>
                <p:cNvPr id="38" name="Oval 37">
                  <a:extLst>
                    <a:ext uri="{FF2B5EF4-FFF2-40B4-BE49-F238E27FC236}">
                      <a16:creationId xmlns:a16="http://schemas.microsoft.com/office/drawing/2014/main" id="{7816FA95-34C4-D740-930B-42F23071013E}"/>
                    </a:ext>
                  </a:extLst>
                </p:cNvPr>
                <p:cNvSpPr/>
                <p:nvPr/>
              </p:nvSpPr>
              <p:spPr>
                <a:xfrm>
                  <a:off x="5275388"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Transit</a:t>
                  </a:r>
                  <a:endParaRPr lang="en-US" sz="1200" dirty="0">
                    <a:solidFill>
                      <a:schemeClr val="tx1"/>
                    </a:solidFill>
                    <a:latin typeface="Century Gothic" panose="020B0502020202020204" pitchFamily="34" charset="0"/>
                  </a:endParaRPr>
                </a:p>
              </p:txBody>
            </p:sp>
          </p:grpSp>
          <p:sp>
            <p:nvSpPr>
              <p:cNvPr id="31" name="Rectangle 30">
                <a:extLst>
                  <a:ext uri="{FF2B5EF4-FFF2-40B4-BE49-F238E27FC236}">
                    <a16:creationId xmlns:a16="http://schemas.microsoft.com/office/drawing/2014/main" id="{C593DA94-0F42-DB4C-BFCF-411D6A2E5B44}"/>
                  </a:ext>
                </a:extLst>
              </p:cNvPr>
              <p:cNvSpPr/>
              <p:nvPr/>
            </p:nvSpPr>
            <p:spPr>
              <a:xfrm>
                <a:off x="557546" y="1271451"/>
                <a:ext cx="5146569" cy="3082835"/>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grpSp>
        <p:cxnSp>
          <p:nvCxnSpPr>
            <p:cNvPr id="17" name="Straight Connector 16">
              <a:extLst>
                <a:ext uri="{FF2B5EF4-FFF2-40B4-BE49-F238E27FC236}">
                  <a16:creationId xmlns:a16="http://schemas.microsoft.com/office/drawing/2014/main" id="{202820CE-5F66-AF44-8C50-438E80AED739}"/>
                </a:ext>
              </a:extLst>
            </p:cNvPr>
            <p:cNvCxnSpPr>
              <a:endCxn id="10" idx="7"/>
            </p:cNvCxnSpPr>
            <p:nvPr/>
          </p:nvCxnSpPr>
          <p:spPr>
            <a:xfrm flipH="1">
              <a:off x="1357732" y="1654174"/>
              <a:ext cx="3185947" cy="97979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8B53B43-9EBE-8A47-9E3F-6DAA0343C53B}"/>
                </a:ext>
              </a:extLst>
            </p:cNvPr>
            <p:cNvCxnSpPr>
              <a:endCxn id="11" idx="7"/>
            </p:cNvCxnSpPr>
            <p:nvPr/>
          </p:nvCxnSpPr>
          <p:spPr>
            <a:xfrm flipH="1">
              <a:off x="3006007" y="1737387"/>
              <a:ext cx="1579674" cy="90267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2EEB114-5BF5-F043-A736-0D0CB72F3BEE}"/>
                </a:ext>
              </a:extLst>
            </p:cNvPr>
            <p:cNvCxnSpPr/>
            <p:nvPr/>
          </p:nvCxnSpPr>
          <p:spPr>
            <a:xfrm flipH="1">
              <a:off x="2185546" y="1793806"/>
              <a:ext cx="2560146" cy="205769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1EBDDD-303E-B34D-8343-63EA1214B710}"/>
                </a:ext>
              </a:extLst>
            </p:cNvPr>
            <p:cNvCxnSpPr/>
            <p:nvPr/>
          </p:nvCxnSpPr>
          <p:spPr>
            <a:xfrm flipH="1" flipV="1">
              <a:off x="4615272" y="3023202"/>
              <a:ext cx="202914" cy="76502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972B926-F8CB-A649-BBA2-79A0A87A6FA0}"/>
                </a:ext>
              </a:extLst>
            </p:cNvPr>
            <p:cNvCxnSpPr/>
            <p:nvPr/>
          </p:nvCxnSpPr>
          <p:spPr>
            <a:xfrm flipH="1">
              <a:off x="2265903" y="2984434"/>
              <a:ext cx="1771661" cy="93442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7132C3E-E687-B145-A19B-7C64D00CBA7E}"/>
                </a:ext>
              </a:extLst>
            </p:cNvPr>
            <p:cNvCxnSpPr>
              <a:stCxn id="11" idx="6"/>
              <a:endCxn id="12" idx="2"/>
            </p:cNvCxnSpPr>
            <p:nvPr/>
          </p:nvCxnSpPr>
          <p:spPr>
            <a:xfrm>
              <a:off x="3149594" y="2812247"/>
              <a:ext cx="727958"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B547F93-6EF5-2D4F-A67E-172AA43B29BB}"/>
                </a:ext>
              </a:extLst>
            </p:cNvPr>
            <p:cNvCxnSpPr/>
            <p:nvPr/>
          </p:nvCxnSpPr>
          <p:spPr>
            <a:xfrm>
              <a:off x="2292234" y="4024361"/>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B6BDFD-E142-EF4F-9841-1EEDE19BA255}"/>
                </a:ext>
              </a:extLst>
            </p:cNvPr>
            <p:cNvCxnSpPr>
              <a:endCxn id="10" idx="5"/>
            </p:cNvCxnSpPr>
            <p:nvPr/>
          </p:nvCxnSpPr>
          <p:spPr>
            <a:xfrm flipH="1" flipV="1">
              <a:off x="1357732" y="2978339"/>
              <a:ext cx="3194171" cy="95056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4B1B3AB-70DA-3D49-8FB5-A2A7E73E079C}"/>
                </a:ext>
              </a:extLst>
            </p:cNvPr>
            <p:cNvCxnSpPr>
              <a:stCxn id="11" idx="5"/>
            </p:cNvCxnSpPr>
            <p:nvPr/>
          </p:nvCxnSpPr>
          <p:spPr>
            <a:xfrm>
              <a:off x="3006007" y="2984434"/>
              <a:ext cx="1616235" cy="87915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3527154-1B94-D441-ACF9-5D0F4B95E7FC}"/>
                </a:ext>
              </a:extLst>
            </p:cNvPr>
            <p:cNvCxnSpPr>
              <a:endCxn id="11" idx="4"/>
            </p:cNvCxnSpPr>
            <p:nvPr/>
          </p:nvCxnSpPr>
          <p:spPr>
            <a:xfrm flipV="1">
              <a:off x="2009670" y="3055756"/>
              <a:ext cx="649688" cy="73864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324D780-7E4C-8F4D-AF02-D8C38DF1323D}"/>
                </a:ext>
              </a:extLst>
            </p:cNvPr>
            <p:cNvCxnSpPr>
              <a:stCxn id="10" idx="6"/>
              <a:endCxn id="11" idx="2"/>
            </p:cNvCxnSpPr>
            <p:nvPr/>
          </p:nvCxnSpPr>
          <p:spPr>
            <a:xfrm>
              <a:off x="1501319" y="2806152"/>
              <a:ext cx="667803" cy="6095"/>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0A9F9D4-0FBF-FC45-8E3B-4FD299643C0B}"/>
                </a:ext>
              </a:extLst>
            </p:cNvPr>
            <p:cNvCxnSpPr>
              <a:stCxn id="7" idx="1"/>
              <a:endCxn id="10" idx="4"/>
            </p:cNvCxnSpPr>
            <p:nvPr/>
          </p:nvCxnSpPr>
          <p:spPr>
            <a:xfrm flipH="1" flipV="1">
              <a:off x="1011083" y="3049661"/>
              <a:ext cx="453808" cy="8018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4855052-C4B8-A847-8128-23AE2A60299D}"/>
                </a:ext>
              </a:extLst>
            </p:cNvPr>
            <p:cNvCxnSpPr>
              <a:stCxn id="10" idx="0"/>
              <a:endCxn id="9" idx="3"/>
            </p:cNvCxnSpPr>
            <p:nvPr/>
          </p:nvCxnSpPr>
          <p:spPr>
            <a:xfrm flipV="1">
              <a:off x="1011083" y="1763846"/>
              <a:ext cx="453808" cy="79879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8C2E9706-AB21-8147-97B7-855CE5D1FBE4}"/>
              </a:ext>
            </a:extLst>
          </p:cNvPr>
          <p:cNvSpPr/>
          <p:nvPr/>
        </p:nvSpPr>
        <p:spPr>
          <a:xfrm>
            <a:off x="4565484" y="1718101"/>
            <a:ext cx="4306531" cy="27132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E598DE55-6195-724C-A9BB-51402570A4E5}"/>
              </a:ext>
            </a:extLst>
          </p:cNvPr>
          <p:cNvCxnSpPr/>
          <p:nvPr/>
        </p:nvCxnSpPr>
        <p:spPr>
          <a:xfrm flipV="1">
            <a:off x="6078046" y="782369"/>
            <a:ext cx="929850" cy="1020478"/>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41" name="Title 1">
            <a:extLst>
              <a:ext uri="{FF2B5EF4-FFF2-40B4-BE49-F238E27FC236}">
                <a16:creationId xmlns:a16="http://schemas.microsoft.com/office/drawing/2014/main" id="{91790DE0-685C-914D-AD11-7F5613A243EC}"/>
              </a:ext>
            </a:extLst>
          </p:cNvPr>
          <p:cNvSpPr>
            <a:spLocks noGrp="1"/>
          </p:cNvSpPr>
          <p:nvPr>
            <p:ph type="title"/>
          </p:nvPr>
        </p:nvSpPr>
        <p:spPr>
          <a:xfrm>
            <a:off x="355048" y="266219"/>
            <a:ext cx="8205304" cy="545192"/>
          </a:xfrm>
        </p:spPr>
        <p:txBody>
          <a:bodyPr/>
          <a:lstStyle/>
          <a:p>
            <a:r>
              <a:rPr lang="en-US" dirty="0">
                <a:solidFill>
                  <a:srgbClr val="545B64"/>
                </a:solidFill>
                <a:latin typeface="Amazon Ember" charset="0"/>
                <a:ea typeface="Amazon Ember" charset="0"/>
                <a:cs typeface="Amazon Ember" charset="0"/>
              </a:rPr>
              <a:t>AWS Regions</a:t>
            </a:r>
          </a:p>
        </p:txBody>
      </p:sp>
      <p:sp>
        <p:nvSpPr>
          <p:cNvPr id="39" name="Content Placeholder 2">
            <a:extLst>
              <a:ext uri="{FF2B5EF4-FFF2-40B4-BE49-F238E27FC236}">
                <a16:creationId xmlns:a16="http://schemas.microsoft.com/office/drawing/2014/main" id="{C335A8D0-9895-4F42-9EF1-E2FD90DA7B2D}"/>
              </a:ext>
            </a:extLst>
          </p:cNvPr>
          <p:cNvSpPr txBox="1">
            <a:spLocks/>
          </p:cNvSpPr>
          <p:nvPr/>
        </p:nvSpPr>
        <p:spPr>
          <a:xfrm>
            <a:off x="4593939" y="1759335"/>
            <a:ext cx="4423901" cy="3059595"/>
          </a:xfrm>
          <a:prstGeom prst="rect">
            <a:avLst/>
          </a:prstGeom>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1800" dirty="0">
                <a:solidFill>
                  <a:srgbClr val="545B64"/>
                </a:solidFill>
                <a:latin typeface="Amazon Ember" charset="0"/>
                <a:ea typeface="Amazon Ember" charset="0"/>
                <a:cs typeface="Amazon Ember" charset="0"/>
              </a:rPr>
              <a:t>Mesh of Availability Zones (AZ) and Transit Centers</a:t>
            </a:r>
          </a:p>
          <a:p>
            <a:pPr>
              <a:spcBef>
                <a:spcPts val="600"/>
              </a:spcBef>
            </a:pPr>
            <a:r>
              <a:rPr lang="en-US" sz="1800" b="1" dirty="0">
                <a:solidFill>
                  <a:srgbClr val="545B64"/>
                </a:solidFill>
                <a:latin typeface="Amazon Ember" charset="0"/>
                <a:ea typeface="Amazon Ember" charset="0"/>
                <a:cs typeface="Amazon Ember" charset="0"/>
              </a:rPr>
              <a:t>Redundant</a:t>
            </a:r>
            <a:r>
              <a:rPr lang="en-US" sz="1800" dirty="0">
                <a:solidFill>
                  <a:srgbClr val="545B64"/>
                </a:solidFill>
                <a:latin typeface="Amazon Ember" charset="0"/>
                <a:ea typeface="Amazon Ember" charset="0"/>
                <a:cs typeface="Amazon Ember" charset="0"/>
              </a:rPr>
              <a:t> paths to transit centers</a:t>
            </a:r>
          </a:p>
          <a:p>
            <a:pPr>
              <a:spcBef>
                <a:spcPts val="600"/>
              </a:spcBef>
            </a:pPr>
            <a:r>
              <a:rPr lang="en-US" sz="1800" dirty="0">
                <a:solidFill>
                  <a:srgbClr val="545B64"/>
                </a:solidFill>
                <a:latin typeface="Amazon Ember" charset="0"/>
                <a:ea typeface="Amazon Ember" charset="0"/>
                <a:cs typeface="Amazon Ember" charset="0"/>
              </a:rPr>
              <a:t>Transit centers connect to:</a:t>
            </a:r>
          </a:p>
          <a:p>
            <a:pPr lvl="1">
              <a:spcBef>
                <a:spcPts val="600"/>
              </a:spcBef>
            </a:pPr>
            <a:r>
              <a:rPr lang="en-US" sz="1400" dirty="0">
                <a:solidFill>
                  <a:srgbClr val="545B64"/>
                </a:solidFill>
                <a:latin typeface="Amazon Ember" charset="0"/>
                <a:ea typeface="Amazon Ember" charset="0"/>
                <a:cs typeface="Amazon Ember" charset="0"/>
              </a:rPr>
              <a:t>Private links to other AWS regions</a:t>
            </a:r>
          </a:p>
          <a:p>
            <a:pPr lvl="1">
              <a:spcBef>
                <a:spcPts val="600"/>
              </a:spcBef>
            </a:pPr>
            <a:r>
              <a:rPr lang="en-US" sz="1400" dirty="0">
                <a:solidFill>
                  <a:srgbClr val="545B64"/>
                </a:solidFill>
                <a:latin typeface="Amazon Ember" charset="0"/>
                <a:ea typeface="Amazon Ember" charset="0"/>
                <a:cs typeface="Amazon Ember" charset="0"/>
              </a:rPr>
              <a:t>Private links to customers</a:t>
            </a:r>
          </a:p>
          <a:p>
            <a:pPr lvl="1">
              <a:spcBef>
                <a:spcPts val="600"/>
              </a:spcBef>
            </a:pPr>
            <a:r>
              <a:rPr lang="en-US" sz="1400" dirty="0">
                <a:solidFill>
                  <a:srgbClr val="545B64"/>
                </a:solidFill>
                <a:latin typeface="Amazon Ember" charset="0"/>
                <a:ea typeface="Amazon Ember" charset="0"/>
                <a:cs typeface="Amazon Ember" charset="0"/>
              </a:rPr>
              <a:t>Internet through peering &amp; paid transit</a:t>
            </a:r>
          </a:p>
          <a:p>
            <a:pPr>
              <a:spcBef>
                <a:spcPts val="600"/>
              </a:spcBef>
            </a:pPr>
            <a:r>
              <a:rPr lang="en-US" sz="1800" dirty="0">
                <a:solidFill>
                  <a:srgbClr val="545B64"/>
                </a:solidFill>
                <a:latin typeface="Amazon Ember" charset="0"/>
                <a:ea typeface="Amazon Ember" charset="0"/>
                <a:cs typeface="Amazon Ember" charset="0"/>
              </a:rPr>
              <a:t>AZs &lt;2ms apart &amp; usually &lt;1ms</a:t>
            </a:r>
          </a:p>
        </p:txBody>
      </p:sp>
    </p:spTree>
    <p:extLst>
      <p:ext uri="{BB962C8B-B14F-4D97-AF65-F5344CB8AC3E}">
        <p14:creationId xmlns:p14="http://schemas.microsoft.com/office/powerpoint/2010/main" val="208518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C5F535D-4341-B44E-BE9F-C045B616A23F}"/>
              </a:ext>
            </a:extLst>
          </p:cNvPr>
          <p:cNvCxnSpPr/>
          <p:nvPr/>
        </p:nvCxnSpPr>
        <p:spPr>
          <a:xfrm flipV="1">
            <a:off x="4457700" y="1277565"/>
            <a:ext cx="2092595" cy="255148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A5520E-7D38-504E-BD8D-6D8807352320}"/>
              </a:ext>
            </a:extLst>
          </p:cNvPr>
          <p:cNvSpPr>
            <a:spLocks noGrp="1"/>
          </p:cNvSpPr>
          <p:nvPr>
            <p:ph type="title"/>
          </p:nvPr>
        </p:nvSpPr>
        <p:spPr>
          <a:xfrm>
            <a:off x="336789" y="114936"/>
            <a:ext cx="8205304" cy="545192"/>
          </a:xfrm>
        </p:spPr>
        <p:txBody>
          <a:bodyPr/>
          <a:lstStyle/>
          <a:p>
            <a:r>
              <a:rPr lang="en-US" dirty="0">
                <a:solidFill>
                  <a:srgbClr val="545B64"/>
                </a:solidFill>
                <a:latin typeface="Amazon Ember" charset="0"/>
                <a:ea typeface="Amazon Ember" charset="0"/>
                <a:cs typeface="Amazon Ember" charset="0"/>
              </a:rPr>
              <a:t>AWS Availability Zones</a:t>
            </a:r>
          </a:p>
        </p:txBody>
      </p:sp>
      <p:cxnSp>
        <p:nvCxnSpPr>
          <p:cNvPr id="7" name="Straight Connector 6">
            <a:extLst>
              <a:ext uri="{FF2B5EF4-FFF2-40B4-BE49-F238E27FC236}">
                <a16:creationId xmlns:a16="http://schemas.microsoft.com/office/drawing/2014/main" id="{A4068E8D-4A76-0547-8249-4F60F867F55C}"/>
              </a:ext>
            </a:extLst>
          </p:cNvPr>
          <p:cNvCxnSpPr/>
          <p:nvPr/>
        </p:nvCxnSpPr>
        <p:spPr>
          <a:xfrm flipV="1">
            <a:off x="4445138" y="1124348"/>
            <a:ext cx="2105157" cy="3219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4DFB5BA2-42EE-D847-8724-8D43842AD633}"/>
              </a:ext>
            </a:extLst>
          </p:cNvPr>
          <p:cNvGrpSpPr>
            <a:grpSpLocks noChangeAspect="1"/>
          </p:cNvGrpSpPr>
          <p:nvPr/>
        </p:nvGrpSpPr>
        <p:grpSpPr>
          <a:xfrm>
            <a:off x="6391275" y="490786"/>
            <a:ext cx="2247900" cy="1427535"/>
            <a:chOff x="283169" y="1209957"/>
            <a:chExt cx="5389571" cy="3208556"/>
          </a:xfrm>
        </p:grpSpPr>
        <p:cxnSp>
          <p:nvCxnSpPr>
            <p:cNvPr id="10" name="Straight Connector 9">
              <a:extLst>
                <a:ext uri="{FF2B5EF4-FFF2-40B4-BE49-F238E27FC236}">
                  <a16:creationId xmlns:a16="http://schemas.microsoft.com/office/drawing/2014/main" id="{C7CE55F9-DD0B-5D4E-81EA-C27EC3DEDFA0}"/>
                </a:ext>
              </a:extLst>
            </p:cNvPr>
            <p:cNvCxnSpPr/>
            <p:nvPr/>
          </p:nvCxnSpPr>
          <p:spPr>
            <a:xfrm>
              <a:off x="2301776" y="1591659"/>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A8AB-2EFD-1B47-A8B1-6BF5DF6E8417}"/>
                </a:ext>
              </a:extLst>
            </p:cNvPr>
            <p:cNvCxnSpPr/>
            <p:nvPr/>
          </p:nvCxnSpPr>
          <p:spPr>
            <a:xfrm flipV="1">
              <a:off x="5000956"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DE8DFD8-F415-9940-BEDE-5514A37E1809}"/>
                </a:ext>
              </a:extLst>
            </p:cNvPr>
            <p:cNvCxnSpPr/>
            <p:nvPr/>
          </p:nvCxnSpPr>
          <p:spPr>
            <a:xfrm flipV="1">
              <a:off x="1811540"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3E08D2-EF3F-1D45-AA93-8458ECA4B63C}"/>
                </a:ext>
              </a:extLst>
            </p:cNvPr>
            <p:cNvCxnSpPr/>
            <p:nvPr/>
          </p:nvCxnSpPr>
          <p:spPr>
            <a:xfrm>
              <a:off x="2255855" y="1703196"/>
              <a:ext cx="1765284" cy="93686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6352941-0DE1-7941-9F5B-21896A70D93C}"/>
                </a:ext>
              </a:extLst>
            </p:cNvPr>
            <p:cNvCxnSpPr/>
            <p:nvPr/>
          </p:nvCxnSpPr>
          <p:spPr>
            <a:xfrm>
              <a:off x="2009670" y="1813728"/>
              <a:ext cx="649687" cy="75501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6D63C18-43E9-F34C-B6E2-6DB377DCF3F9}"/>
                </a:ext>
              </a:extLst>
            </p:cNvPr>
            <p:cNvCxnSpPr/>
            <p:nvPr/>
          </p:nvCxnSpPr>
          <p:spPr>
            <a:xfrm>
              <a:off x="2139105" y="1769643"/>
              <a:ext cx="2603717" cy="204873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D89DCDBD-6E0D-1241-849F-590D15C28E9D}"/>
                </a:ext>
              </a:extLst>
            </p:cNvPr>
            <p:cNvGrpSpPr/>
            <p:nvPr/>
          </p:nvGrpSpPr>
          <p:grpSpPr>
            <a:xfrm>
              <a:off x="283169" y="1209957"/>
              <a:ext cx="5389571" cy="3208556"/>
              <a:chOff x="411239" y="1209957"/>
              <a:chExt cx="5389571" cy="3208556"/>
            </a:xfrm>
          </p:grpSpPr>
          <p:grpSp>
            <p:nvGrpSpPr>
              <p:cNvPr id="30" name="Group 29">
                <a:extLst>
                  <a:ext uri="{FF2B5EF4-FFF2-40B4-BE49-F238E27FC236}">
                    <a16:creationId xmlns:a16="http://schemas.microsoft.com/office/drawing/2014/main" id="{C9DF5163-F89C-8942-8284-774353FAEC02}"/>
                  </a:ext>
                </a:extLst>
              </p:cNvPr>
              <p:cNvGrpSpPr/>
              <p:nvPr/>
            </p:nvGrpSpPr>
            <p:grpSpPr>
              <a:xfrm>
                <a:off x="648917" y="1348150"/>
                <a:ext cx="4970345" cy="2919050"/>
                <a:chOff x="-131203" y="1058981"/>
                <a:chExt cx="6735208" cy="3747476"/>
              </a:xfrm>
            </p:grpSpPr>
            <p:sp>
              <p:nvSpPr>
                <p:cNvPr id="32" name="Oval 31">
                  <a:extLst>
                    <a:ext uri="{FF2B5EF4-FFF2-40B4-BE49-F238E27FC236}">
                      <a16:creationId xmlns:a16="http://schemas.microsoft.com/office/drawing/2014/main" id="{1A83AD9D-B83F-444A-93B7-00809E778862}"/>
                    </a:ext>
                  </a:extLst>
                </p:cNvPr>
                <p:cNvSpPr/>
                <p:nvPr/>
              </p:nvSpPr>
              <p:spPr>
                <a:xfrm>
                  <a:off x="953479"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3" name="Oval 32">
                  <a:extLst>
                    <a:ext uri="{FF2B5EF4-FFF2-40B4-BE49-F238E27FC236}">
                      <a16:creationId xmlns:a16="http://schemas.microsoft.com/office/drawing/2014/main" id="{6B9B6CE3-68F8-F741-9BB4-21B0AF83D636}"/>
                    </a:ext>
                  </a:extLst>
                </p:cNvPr>
                <p:cNvSpPr/>
                <p:nvPr/>
              </p:nvSpPr>
              <p:spPr>
                <a:xfrm>
                  <a:off x="953479" y="1058981"/>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4" name="Oval 33">
                  <a:extLst>
                    <a:ext uri="{FF2B5EF4-FFF2-40B4-BE49-F238E27FC236}">
                      <a16:creationId xmlns:a16="http://schemas.microsoft.com/office/drawing/2014/main" id="{CCCF9A22-54B8-0A42-9448-73AD209A0F18}"/>
                    </a:ext>
                  </a:extLst>
                </p:cNvPr>
                <p:cNvSpPr/>
                <p:nvPr/>
              </p:nvSpPr>
              <p:spPr>
                <a:xfrm>
                  <a:off x="-131203" y="2618148"/>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5" name="Oval 34">
                  <a:extLst>
                    <a:ext uri="{FF2B5EF4-FFF2-40B4-BE49-F238E27FC236}">
                      <a16:creationId xmlns:a16="http://schemas.microsoft.com/office/drawing/2014/main" id="{D788F1C4-9B98-1E45-B5F5-C72625CE2EF4}"/>
                    </a:ext>
                  </a:extLst>
                </p:cNvPr>
                <p:cNvSpPr/>
                <p:nvPr/>
              </p:nvSpPr>
              <p:spPr>
                <a:xfrm>
                  <a:off x="2102339" y="2625973"/>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6" name="Oval 35">
                  <a:extLst>
                    <a:ext uri="{FF2B5EF4-FFF2-40B4-BE49-F238E27FC236}">
                      <a16:creationId xmlns:a16="http://schemas.microsoft.com/office/drawing/2014/main" id="{E79ACB1F-61E9-2449-9E66-1B1934A16E44}"/>
                    </a:ext>
                  </a:extLst>
                </p:cNvPr>
                <p:cNvSpPr/>
                <p:nvPr/>
              </p:nvSpPr>
              <p:spPr>
                <a:xfrm>
                  <a:off x="4417396"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7" name="Oval 36">
                  <a:extLst>
                    <a:ext uri="{FF2B5EF4-FFF2-40B4-BE49-F238E27FC236}">
                      <a16:creationId xmlns:a16="http://schemas.microsoft.com/office/drawing/2014/main" id="{FA602BAB-DE74-2443-85C6-7A3F9B09BAEC}"/>
                    </a:ext>
                  </a:extLst>
                </p:cNvPr>
                <p:cNvSpPr/>
                <p:nvPr/>
              </p:nvSpPr>
              <p:spPr>
                <a:xfrm>
                  <a:off x="5275388"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700" dirty="0">
                      <a:solidFill>
                        <a:schemeClr val="tx1"/>
                      </a:solidFill>
                      <a:latin typeface="Century Gothic" panose="020B0502020202020204" pitchFamily="34" charset="0"/>
                    </a:rPr>
                    <a:t>Transit</a:t>
                  </a:r>
                  <a:endParaRPr lang="en-US" sz="600" dirty="0">
                    <a:solidFill>
                      <a:schemeClr val="tx1"/>
                    </a:solidFill>
                    <a:latin typeface="Century Gothic" panose="020B0502020202020204" pitchFamily="34" charset="0"/>
                  </a:endParaRPr>
                </a:p>
              </p:txBody>
            </p:sp>
            <p:sp>
              <p:nvSpPr>
                <p:cNvPr id="38" name="Oval 37">
                  <a:extLst>
                    <a:ext uri="{FF2B5EF4-FFF2-40B4-BE49-F238E27FC236}">
                      <a16:creationId xmlns:a16="http://schemas.microsoft.com/office/drawing/2014/main" id="{F577BE28-2D1E-E24C-9C84-947DB479D82D}"/>
                    </a:ext>
                  </a:extLst>
                </p:cNvPr>
                <p:cNvSpPr/>
                <p:nvPr/>
              </p:nvSpPr>
              <p:spPr>
                <a:xfrm>
                  <a:off x="5275388"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700" dirty="0">
                      <a:solidFill>
                        <a:schemeClr val="tx1"/>
                      </a:solidFill>
                      <a:latin typeface="Century Gothic" panose="020B0502020202020204" pitchFamily="34" charset="0"/>
                    </a:rPr>
                    <a:t>Transit</a:t>
                  </a:r>
                  <a:endParaRPr lang="en-US" sz="600" dirty="0">
                    <a:solidFill>
                      <a:schemeClr val="tx1"/>
                    </a:solidFill>
                    <a:latin typeface="Century Gothic" panose="020B0502020202020204" pitchFamily="34" charset="0"/>
                  </a:endParaRPr>
                </a:p>
              </p:txBody>
            </p:sp>
          </p:grpSp>
          <p:sp>
            <p:nvSpPr>
              <p:cNvPr id="31" name="Rectangle 30">
                <a:extLst>
                  <a:ext uri="{FF2B5EF4-FFF2-40B4-BE49-F238E27FC236}">
                    <a16:creationId xmlns:a16="http://schemas.microsoft.com/office/drawing/2014/main" id="{82AF9E49-5EF7-434F-8F14-EAF7F7FB3DDC}"/>
                  </a:ext>
                </a:extLst>
              </p:cNvPr>
              <p:cNvSpPr/>
              <p:nvPr/>
            </p:nvSpPr>
            <p:spPr>
              <a:xfrm>
                <a:off x="411239" y="1209957"/>
                <a:ext cx="5389571" cy="3208556"/>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400">
                  <a:solidFill>
                    <a:schemeClr val="tx1"/>
                  </a:solidFill>
                  <a:latin typeface="Century Gothic" panose="020B0502020202020204" pitchFamily="34" charset="0"/>
                </a:endParaRPr>
              </a:p>
            </p:txBody>
          </p:sp>
        </p:grpSp>
        <p:cxnSp>
          <p:nvCxnSpPr>
            <p:cNvPr id="17" name="Straight Connector 16">
              <a:extLst>
                <a:ext uri="{FF2B5EF4-FFF2-40B4-BE49-F238E27FC236}">
                  <a16:creationId xmlns:a16="http://schemas.microsoft.com/office/drawing/2014/main" id="{016BF929-ADFC-AD46-B1AB-B5977A3AD47E}"/>
                </a:ext>
              </a:extLst>
            </p:cNvPr>
            <p:cNvCxnSpPr/>
            <p:nvPr/>
          </p:nvCxnSpPr>
          <p:spPr>
            <a:xfrm flipH="1">
              <a:off x="1357732" y="1654174"/>
              <a:ext cx="3185946" cy="97979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C29BF42-9108-5643-AA51-ECD8985B8008}"/>
                </a:ext>
              </a:extLst>
            </p:cNvPr>
            <p:cNvCxnSpPr/>
            <p:nvPr/>
          </p:nvCxnSpPr>
          <p:spPr>
            <a:xfrm flipH="1">
              <a:off x="3006008" y="1737387"/>
              <a:ext cx="1579675" cy="90267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77234F5-005C-1742-965C-F4693ED91CC2}"/>
                </a:ext>
              </a:extLst>
            </p:cNvPr>
            <p:cNvCxnSpPr/>
            <p:nvPr/>
          </p:nvCxnSpPr>
          <p:spPr>
            <a:xfrm flipH="1">
              <a:off x="2185546" y="1793806"/>
              <a:ext cx="2560146" cy="205769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73F3E95-C764-9C44-A35E-5930A4F7341E}"/>
                </a:ext>
              </a:extLst>
            </p:cNvPr>
            <p:cNvCxnSpPr/>
            <p:nvPr/>
          </p:nvCxnSpPr>
          <p:spPr>
            <a:xfrm flipH="1" flipV="1">
              <a:off x="4615272" y="3023202"/>
              <a:ext cx="202914" cy="76502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E43B15A-E1AD-7E4B-A661-8B383325BE96}"/>
                </a:ext>
              </a:extLst>
            </p:cNvPr>
            <p:cNvCxnSpPr/>
            <p:nvPr/>
          </p:nvCxnSpPr>
          <p:spPr>
            <a:xfrm flipH="1">
              <a:off x="2265903" y="2984434"/>
              <a:ext cx="1771661" cy="93442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8F79E85-9DDD-E248-8C34-3B2515364742}"/>
                </a:ext>
              </a:extLst>
            </p:cNvPr>
            <p:cNvCxnSpPr/>
            <p:nvPr/>
          </p:nvCxnSpPr>
          <p:spPr>
            <a:xfrm>
              <a:off x="3149594" y="2812247"/>
              <a:ext cx="727958"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B46F79C-982C-E34D-A1C6-5C40389548F4}"/>
                </a:ext>
              </a:extLst>
            </p:cNvPr>
            <p:cNvCxnSpPr/>
            <p:nvPr/>
          </p:nvCxnSpPr>
          <p:spPr>
            <a:xfrm>
              <a:off x="2292234" y="4024361"/>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B482F30-6ABA-5844-BACE-1283FC470649}"/>
                </a:ext>
              </a:extLst>
            </p:cNvPr>
            <p:cNvCxnSpPr/>
            <p:nvPr/>
          </p:nvCxnSpPr>
          <p:spPr>
            <a:xfrm flipH="1" flipV="1">
              <a:off x="1357732" y="2978338"/>
              <a:ext cx="3194170" cy="95056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F0AAAAD-470F-FC4A-AAB0-A6C55123F0F7}"/>
                </a:ext>
              </a:extLst>
            </p:cNvPr>
            <p:cNvCxnSpPr/>
            <p:nvPr/>
          </p:nvCxnSpPr>
          <p:spPr>
            <a:xfrm>
              <a:off x="3006008" y="2984434"/>
              <a:ext cx="1616234" cy="87915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001AA2A-8062-7242-BF0A-0224EF2C59F6}"/>
                </a:ext>
              </a:extLst>
            </p:cNvPr>
            <p:cNvCxnSpPr/>
            <p:nvPr/>
          </p:nvCxnSpPr>
          <p:spPr>
            <a:xfrm flipV="1">
              <a:off x="2009670" y="3055757"/>
              <a:ext cx="649687" cy="7386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BC11477-BEC2-3849-8C77-6ABE9EC68305}"/>
                </a:ext>
              </a:extLst>
            </p:cNvPr>
            <p:cNvCxnSpPr/>
            <p:nvPr/>
          </p:nvCxnSpPr>
          <p:spPr>
            <a:xfrm>
              <a:off x="1501319" y="2806152"/>
              <a:ext cx="667803" cy="6095"/>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BC63B71-A4D3-4243-BC64-87A35DDF0389}"/>
                </a:ext>
              </a:extLst>
            </p:cNvPr>
            <p:cNvCxnSpPr/>
            <p:nvPr/>
          </p:nvCxnSpPr>
          <p:spPr>
            <a:xfrm flipH="1" flipV="1">
              <a:off x="1011083" y="3049661"/>
              <a:ext cx="453808" cy="8018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7CB7E8B-ADC7-6442-9F49-24D5E8A43BC0}"/>
                </a:ext>
              </a:extLst>
            </p:cNvPr>
            <p:cNvCxnSpPr/>
            <p:nvPr/>
          </p:nvCxnSpPr>
          <p:spPr>
            <a:xfrm flipV="1">
              <a:off x="1011083" y="1763846"/>
              <a:ext cx="453808" cy="79879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60A221B5-5397-D34A-8EA6-16B3CC1A0613}"/>
              </a:ext>
            </a:extLst>
          </p:cNvPr>
          <p:cNvSpPr/>
          <p:nvPr/>
        </p:nvSpPr>
        <p:spPr>
          <a:xfrm>
            <a:off x="292428" y="1151588"/>
            <a:ext cx="4165272" cy="2677462"/>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0" name="Rectangle 39">
            <a:extLst>
              <a:ext uri="{FF2B5EF4-FFF2-40B4-BE49-F238E27FC236}">
                <a16:creationId xmlns:a16="http://schemas.microsoft.com/office/drawing/2014/main" id="{841748C1-CDFD-F144-A504-EA8AC0F36F2F}"/>
              </a:ext>
            </a:extLst>
          </p:cNvPr>
          <p:cNvSpPr/>
          <p:nvPr/>
        </p:nvSpPr>
        <p:spPr>
          <a:xfrm>
            <a:off x="518484" y="1301531"/>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1" name="TextBox 40">
            <a:extLst>
              <a:ext uri="{FF2B5EF4-FFF2-40B4-BE49-F238E27FC236}">
                <a16:creationId xmlns:a16="http://schemas.microsoft.com/office/drawing/2014/main" id="{7CE64F2C-973B-D74D-85C4-48525E265499}"/>
              </a:ext>
            </a:extLst>
          </p:cNvPr>
          <p:cNvSpPr txBox="1"/>
          <p:nvPr/>
        </p:nvSpPr>
        <p:spPr>
          <a:xfrm>
            <a:off x="490858" y="2093844"/>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2" name="Rectangle 41">
            <a:extLst>
              <a:ext uri="{FF2B5EF4-FFF2-40B4-BE49-F238E27FC236}">
                <a16:creationId xmlns:a16="http://schemas.microsoft.com/office/drawing/2014/main" id="{2C5E8367-E98D-DA42-9B52-1BA10EF3D0EA}"/>
              </a:ext>
            </a:extLst>
          </p:cNvPr>
          <p:cNvSpPr/>
          <p:nvPr/>
        </p:nvSpPr>
        <p:spPr>
          <a:xfrm>
            <a:off x="507138" y="2573663"/>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3" name="TextBox 42">
            <a:extLst>
              <a:ext uri="{FF2B5EF4-FFF2-40B4-BE49-F238E27FC236}">
                <a16:creationId xmlns:a16="http://schemas.microsoft.com/office/drawing/2014/main" id="{0277B752-77C5-2E4A-B46C-9B3DF6CCD149}"/>
              </a:ext>
            </a:extLst>
          </p:cNvPr>
          <p:cNvSpPr txBox="1"/>
          <p:nvPr/>
        </p:nvSpPr>
        <p:spPr>
          <a:xfrm>
            <a:off x="479512" y="3365976"/>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4" name="Rectangle 43">
            <a:extLst>
              <a:ext uri="{FF2B5EF4-FFF2-40B4-BE49-F238E27FC236}">
                <a16:creationId xmlns:a16="http://schemas.microsoft.com/office/drawing/2014/main" id="{809CFCD9-939B-0440-A133-E0FEC8CF73B1}"/>
              </a:ext>
            </a:extLst>
          </p:cNvPr>
          <p:cNvSpPr/>
          <p:nvPr/>
        </p:nvSpPr>
        <p:spPr>
          <a:xfrm>
            <a:off x="2520232" y="1312910"/>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5" name="TextBox 44">
            <a:extLst>
              <a:ext uri="{FF2B5EF4-FFF2-40B4-BE49-F238E27FC236}">
                <a16:creationId xmlns:a16="http://schemas.microsoft.com/office/drawing/2014/main" id="{103F0AB4-D25A-E14E-928F-A563E48205FD}"/>
              </a:ext>
            </a:extLst>
          </p:cNvPr>
          <p:cNvSpPr txBox="1"/>
          <p:nvPr/>
        </p:nvSpPr>
        <p:spPr>
          <a:xfrm>
            <a:off x="2492606" y="2105223"/>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6" name="Rectangle 45">
            <a:extLst>
              <a:ext uri="{FF2B5EF4-FFF2-40B4-BE49-F238E27FC236}">
                <a16:creationId xmlns:a16="http://schemas.microsoft.com/office/drawing/2014/main" id="{AF10EA42-21E8-EE4C-A82C-76748B465912}"/>
              </a:ext>
            </a:extLst>
          </p:cNvPr>
          <p:cNvSpPr/>
          <p:nvPr/>
        </p:nvSpPr>
        <p:spPr>
          <a:xfrm>
            <a:off x="2502421" y="2582266"/>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7" name="TextBox 46">
            <a:extLst>
              <a:ext uri="{FF2B5EF4-FFF2-40B4-BE49-F238E27FC236}">
                <a16:creationId xmlns:a16="http://schemas.microsoft.com/office/drawing/2014/main" id="{36037B9C-3C60-1D44-953C-2D8BBE45832C}"/>
              </a:ext>
            </a:extLst>
          </p:cNvPr>
          <p:cNvSpPr txBox="1"/>
          <p:nvPr/>
        </p:nvSpPr>
        <p:spPr>
          <a:xfrm>
            <a:off x="2474795" y="3374579"/>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pic>
        <p:nvPicPr>
          <p:cNvPr id="48" name="Picture 47">
            <a:extLst>
              <a:ext uri="{FF2B5EF4-FFF2-40B4-BE49-F238E27FC236}">
                <a16:creationId xmlns:a16="http://schemas.microsoft.com/office/drawing/2014/main" id="{5C871F5F-7C07-014D-B5BF-FFD36FF1029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295" y="1390268"/>
            <a:ext cx="1379195" cy="793437"/>
          </a:xfrm>
          <a:prstGeom prst="rect">
            <a:avLst/>
          </a:prstGeom>
        </p:spPr>
      </p:pic>
      <p:pic>
        <p:nvPicPr>
          <p:cNvPr id="49" name="Picture 48">
            <a:extLst>
              <a:ext uri="{FF2B5EF4-FFF2-40B4-BE49-F238E27FC236}">
                <a16:creationId xmlns:a16="http://schemas.microsoft.com/office/drawing/2014/main" id="{F05D3942-7B01-9543-8789-A5AE7BA6394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6870" y="1411896"/>
            <a:ext cx="1379195" cy="793437"/>
          </a:xfrm>
          <a:prstGeom prst="rect">
            <a:avLst/>
          </a:prstGeom>
        </p:spPr>
      </p:pic>
      <p:pic>
        <p:nvPicPr>
          <p:cNvPr id="50" name="Picture 49">
            <a:extLst>
              <a:ext uri="{FF2B5EF4-FFF2-40B4-BE49-F238E27FC236}">
                <a16:creationId xmlns:a16="http://schemas.microsoft.com/office/drawing/2014/main" id="{A2A68B09-650D-B74A-BE7F-C68DC3FC5E0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5597" y="2646040"/>
            <a:ext cx="1379195" cy="793437"/>
          </a:xfrm>
          <a:prstGeom prst="rect">
            <a:avLst/>
          </a:prstGeom>
        </p:spPr>
      </p:pic>
      <p:pic>
        <p:nvPicPr>
          <p:cNvPr id="51" name="Picture 50">
            <a:extLst>
              <a:ext uri="{FF2B5EF4-FFF2-40B4-BE49-F238E27FC236}">
                <a16:creationId xmlns:a16="http://schemas.microsoft.com/office/drawing/2014/main" id="{AADAD4B7-A800-6849-889E-1FC80C457E65}"/>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176" y="2658905"/>
            <a:ext cx="1379195" cy="793437"/>
          </a:xfrm>
          <a:prstGeom prst="rect">
            <a:avLst/>
          </a:prstGeom>
        </p:spPr>
      </p:pic>
      <p:sp>
        <p:nvSpPr>
          <p:cNvPr id="52" name="Content Placeholder 2">
            <a:extLst>
              <a:ext uri="{FF2B5EF4-FFF2-40B4-BE49-F238E27FC236}">
                <a16:creationId xmlns:a16="http://schemas.microsoft.com/office/drawing/2014/main" id="{4C7429E4-5533-A044-BDC4-232FB90569A4}"/>
              </a:ext>
            </a:extLst>
          </p:cNvPr>
          <p:cNvSpPr txBox="1">
            <a:spLocks/>
          </p:cNvSpPr>
          <p:nvPr/>
        </p:nvSpPr>
        <p:spPr>
          <a:xfrm>
            <a:off x="4751308" y="1941819"/>
            <a:ext cx="4221242" cy="2752595"/>
          </a:xfrm>
          <a:prstGeom prst="rect">
            <a:avLst/>
          </a:prstGeom>
          <a:solidFill>
            <a:srgbClr val="F2F4F4"/>
          </a:solidFill>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545B64"/>
                </a:solidFill>
                <a:latin typeface="Amazon Ember" charset="0"/>
                <a:ea typeface="Amazon Ember" charset="0"/>
                <a:cs typeface="Amazon Ember" charset="0"/>
              </a:rPr>
              <a:t>Regional cluster of discrete DCs</a:t>
            </a:r>
          </a:p>
          <a:p>
            <a:r>
              <a:rPr lang="en-US" sz="1800" dirty="0">
                <a:solidFill>
                  <a:srgbClr val="545B64"/>
                </a:solidFill>
                <a:latin typeface="Amazon Ember" charset="0"/>
                <a:ea typeface="Amazon Ember" charset="0"/>
                <a:cs typeface="Amazon Ember" charset="0"/>
              </a:rPr>
              <a:t>Separate redundant power, networking, connectivity and facility</a:t>
            </a:r>
          </a:p>
          <a:p>
            <a:r>
              <a:rPr lang="en-US" sz="1800" dirty="0">
                <a:solidFill>
                  <a:srgbClr val="545B64"/>
                </a:solidFill>
                <a:latin typeface="Amazon Ember" charset="0"/>
                <a:ea typeface="Amazon Ember" charset="0"/>
                <a:cs typeface="Amazon Ember" charset="0"/>
              </a:rPr>
              <a:t>All regions have 2 or more AZs</a:t>
            </a:r>
          </a:p>
          <a:p>
            <a:r>
              <a:rPr lang="en-US" sz="1800" dirty="0">
                <a:solidFill>
                  <a:srgbClr val="545B64"/>
                </a:solidFill>
                <a:latin typeface="Amazon Ember" charset="0"/>
                <a:ea typeface="Amazon Ember" charset="0"/>
                <a:cs typeface="Amazon Ember" charset="0"/>
              </a:rPr>
              <a:t>Each AZ is 1 or more DC</a:t>
            </a:r>
          </a:p>
          <a:p>
            <a:pPr lvl="1"/>
            <a:r>
              <a:rPr lang="en-US" sz="1400" dirty="0">
                <a:solidFill>
                  <a:srgbClr val="545B64"/>
                </a:solidFill>
                <a:latin typeface="Amazon Ember" charset="0"/>
                <a:ea typeface="Amazon Ember" charset="0"/>
                <a:cs typeface="Amazon Ember" charset="0"/>
              </a:rPr>
              <a:t>No data center is in two AZs</a:t>
            </a:r>
          </a:p>
          <a:p>
            <a:pPr lvl="1"/>
            <a:r>
              <a:rPr lang="en-US" sz="1400" dirty="0">
                <a:solidFill>
                  <a:srgbClr val="545B64"/>
                </a:solidFill>
                <a:latin typeface="Amazon Ember" charset="0"/>
                <a:ea typeface="Amazon Ember" charset="0"/>
                <a:cs typeface="Amazon Ember" charset="0"/>
              </a:rPr>
              <a:t>Some AZs have as many as 6 DCs</a:t>
            </a:r>
          </a:p>
          <a:p>
            <a:r>
              <a:rPr lang="en-US" sz="1800" dirty="0">
                <a:solidFill>
                  <a:srgbClr val="545B64"/>
                </a:solidFill>
                <a:latin typeface="Amazon Ember" charset="0"/>
                <a:ea typeface="Amazon Ember" charset="0"/>
                <a:cs typeface="Amazon Ember" charset="0"/>
              </a:rPr>
              <a:t>DCs in AZ less than ¼ </a:t>
            </a:r>
            <a:r>
              <a:rPr lang="en-US" sz="1800" dirty="0" err="1">
                <a:solidFill>
                  <a:srgbClr val="545B64"/>
                </a:solidFill>
                <a:latin typeface="Amazon Ember" charset="0"/>
                <a:ea typeface="Amazon Ember" charset="0"/>
                <a:cs typeface="Amazon Ember" charset="0"/>
              </a:rPr>
              <a:t>ms</a:t>
            </a:r>
            <a:r>
              <a:rPr lang="en-US" sz="1800" dirty="0">
                <a:solidFill>
                  <a:srgbClr val="545B64"/>
                </a:solidFill>
                <a:latin typeface="Amazon Ember" charset="0"/>
                <a:ea typeface="Amazon Ember" charset="0"/>
                <a:cs typeface="Amazon Ember" charset="0"/>
              </a:rPr>
              <a:t> apart</a:t>
            </a:r>
            <a:endParaRPr lang="en-US" sz="1200" dirty="0">
              <a:solidFill>
                <a:srgbClr val="545B64"/>
              </a:solidFill>
              <a:latin typeface="Amazon Ember" charset="0"/>
              <a:ea typeface="Amazon Ember" charset="0"/>
              <a:cs typeface="Amazon Ember" charset="0"/>
            </a:endParaRPr>
          </a:p>
        </p:txBody>
      </p:sp>
    </p:spTree>
    <p:extLst>
      <p:ext uri="{BB962C8B-B14F-4D97-AF65-F5344CB8AC3E}">
        <p14:creationId xmlns:p14="http://schemas.microsoft.com/office/powerpoint/2010/main" val="231933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2A59C7-E155-4A4F-99B6-9ABF165E7019}"/>
              </a:ext>
            </a:extLst>
          </p:cNvPr>
          <p:cNvSpPr>
            <a:spLocks noGrp="1"/>
          </p:cNvSpPr>
          <p:nvPr>
            <p:ph type="title"/>
          </p:nvPr>
        </p:nvSpPr>
        <p:spPr>
          <a:xfrm>
            <a:off x="336789" y="114936"/>
            <a:ext cx="8205304" cy="545192"/>
          </a:xfrm>
        </p:spPr>
        <p:txBody>
          <a:bodyPr/>
          <a:lstStyle/>
          <a:p>
            <a:r>
              <a:rPr lang="en-US" dirty="0">
                <a:solidFill>
                  <a:srgbClr val="545B64"/>
                </a:solidFill>
                <a:latin typeface="Amazon Ember" charset="0"/>
                <a:ea typeface="Amazon Ember" charset="0"/>
                <a:cs typeface="Amazon Ember" charset="0"/>
              </a:rPr>
              <a:t>AWS Data Centers</a:t>
            </a:r>
          </a:p>
        </p:txBody>
      </p:sp>
      <p:cxnSp>
        <p:nvCxnSpPr>
          <p:cNvPr id="6" name="Straight Connector 5">
            <a:extLst>
              <a:ext uri="{FF2B5EF4-FFF2-40B4-BE49-F238E27FC236}">
                <a16:creationId xmlns:a16="http://schemas.microsoft.com/office/drawing/2014/main" id="{32E59DA6-6D0E-3D47-A148-18E58C91983C}"/>
              </a:ext>
            </a:extLst>
          </p:cNvPr>
          <p:cNvCxnSpPr/>
          <p:nvPr/>
        </p:nvCxnSpPr>
        <p:spPr>
          <a:xfrm>
            <a:off x="4571999" y="1258645"/>
            <a:ext cx="2066926" cy="32250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FF0C2E5-F75C-AF4B-AF0A-CF7D29B423C6}"/>
              </a:ext>
            </a:extLst>
          </p:cNvPr>
          <p:cNvCxnSpPr/>
          <p:nvPr/>
        </p:nvCxnSpPr>
        <p:spPr>
          <a:xfrm flipV="1">
            <a:off x="4571999" y="2152653"/>
            <a:ext cx="2066926" cy="1743072"/>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BBCB6DD3-4C49-7C48-A942-B8D095228674}"/>
              </a:ext>
            </a:extLst>
          </p:cNvPr>
          <p:cNvSpPr/>
          <p:nvPr/>
        </p:nvSpPr>
        <p:spPr>
          <a:xfrm>
            <a:off x="292428" y="1259162"/>
            <a:ext cx="4279571" cy="2636563"/>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608D33BB-2F67-F243-B944-929147468EF8}"/>
              </a:ext>
            </a:extLst>
          </p:cNvPr>
          <p:cNvSpPr/>
          <p:nvPr/>
        </p:nvSpPr>
        <p:spPr>
          <a:xfrm>
            <a:off x="6520575" y="764627"/>
            <a:ext cx="2199607" cy="1508140"/>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5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4910FFF5-7948-E34E-97F2-5AFE3009FE03}"/>
              </a:ext>
            </a:extLst>
          </p:cNvPr>
          <p:cNvSpPr/>
          <p:nvPr/>
        </p:nvSpPr>
        <p:spPr>
          <a:xfrm>
            <a:off x="6639951" y="849085"/>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37AE85A2-07E1-7E4A-831A-B392788532FD}"/>
              </a:ext>
            </a:extLst>
          </p:cNvPr>
          <p:cNvSpPr/>
          <p:nvPr/>
        </p:nvSpPr>
        <p:spPr>
          <a:xfrm>
            <a:off x="6633960" y="1565643"/>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46946B72-AAC2-934D-B88D-1F76049502E7}"/>
              </a:ext>
            </a:extLst>
          </p:cNvPr>
          <p:cNvSpPr/>
          <p:nvPr/>
        </p:nvSpPr>
        <p:spPr>
          <a:xfrm>
            <a:off x="7697039" y="855495"/>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9C5C1260-446C-3048-B786-74421C73A8B0}"/>
              </a:ext>
            </a:extLst>
          </p:cNvPr>
          <p:cNvSpPr/>
          <p:nvPr/>
        </p:nvSpPr>
        <p:spPr>
          <a:xfrm>
            <a:off x="7687633" y="1570488"/>
            <a:ext cx="889284" cy="599018"/>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pic>
        <p:nvPicPr>
          <p:cNvPr id="15" name="Picture 14">
            <a:extLst>
              <a:ext uri="{FF2B5EF4-FFF2-40B4-BE49-F238E27FC236}">
                <a16:creationId xmlns:a16="http://schemas.microsoft.com/office/drawing/2014/main" id="{DFCF2773-B9BD-9142-BFB2-3F007821E23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7070" y="1390268"/>
            <a:ext cx="4057207" cy="2374682"/>
          </a:xfrm>
          <a:prstGeom prst="rect">
            <a:avLst/>
          </a:prstGeom>
        </p:spPr>
      </p:pic>
      <p:pic>
        <p:nvPicPr>
          <p:cNvPr id="16" name="Picture 15">
            <a:extLst>
              <a:ext uri="{FF2B5EF4-FFF2-40B4-BE49-F238E27FC236}">
                <a16:creationId xmlns:a16="http://schemas.microsoft.com/office/drawing/2014/main" id="{8767019A-72AE-804C-BC67-507B7BEB437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0587" y="923924"/>
            <a:ext cx="810623" cy="466343"/>
          </a:xfrm>
          <a:prstGeom prst="rect">
            <a:avLst/>
          </a:prstGeom>
        </p:spPr>
      </p:pic>
      <p:pic>
        <p:nvPicPr>
          <p:cNvPr id="17" name="Picture 16">
            <a:extLst>
              <a:ext uri="{FF2B5EF4-FFF2-40B4-BE49-F238E27FC236}">
                <a16:creationId xmlns:a16="http://schemas.microsoft.com/office/drawing/2014/main" id="{68467A5B-167D-3547-91F3-ABA5ADA35C3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6369" y="923924"/>
            <a:ext cx="810623" cy="466343"/>
          </a:xfrm>
          <a:prstGeom prst="rect">
            <a:avLst/>
          </a:prstGeom>
        </p:spPr>
      </p:pic>
      <p:pic>
        <p:nvPicPr>
          <p:cNvPr id="18" name="Picture 17">
            <a:extLst>
              <a:ext uri="{FF2B5EF4-FFF2-40B4-BE49-F238E27FC236}">
                <a16:creationId xmlns:a16="http://schemas.microsoft.com/office/drawing/2014/main" id="{0FCE21B9-DC8C-E540-8BAD-C79F6395CB9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26963" y="1621877"/>
            <a:ext cx="810623" cy="466343"/>
          </a:xfrm>
          <a:prstGeom prst="rect">
            <a:avLst/>
          </a:prstGeom>
        </p:spPr>
      </p:pic>
      <p:pic>
        <p:nvPicPr>
          <p:cNvPr id="19" name="Picture 18">
            <a:extLst>
              <a:ext uri="{FF2B5EF4-FFF2-40B4-BE49-F238E27FC236}">
                <a16:creationId xmlns:a16="http://schemas.microsoft.com/office/drawing/2014/main" id="{F4719DAB-DB7F-A74B-8BBD-6EB6DD898A7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0586" y="1631290"/>
            <a:ext cx="810623" cy="466343"/>
          </a:xfrm>
          <a:prstGeom prst="rect">
            <a:avLst/>
          </a:prstGeom>
        </p:spPr>
      </p:pic>
      <p:sp>
        <p:nvSpPr>
          <p:cNvPr id="20" name="Content Placeholder 2">
            <a:extLst>
              <a:ext uri="{FF2B5EF4-FFF2-40B4-BE49-F238E27FC236}">
                <a16:creationId xmlns:a16="http://schemas.microsoft.com/office/drawing/2014/main" id="{BDCE3E9B-D18D-0A4F-8EFF-D1DE69D70712}"/>
              </a:ext>
            </a:extLst>
          </p:cNvPr>
          <p:cNvSpPr txBox="1">
            <a:spLocks/>
          </p:cNvSpPr>
          <p:nvPr/>
        </p:nvSpPr>
        <p:spPr>
          <a:xfrm>
            <a:off x="4894036" y="3072778"/>
            <a:ext cx="4152900" cy="1703346"/>
          </a:xfrm>
          <a:prstGeom prst="rect">
            <a:avLst/>
          </a:prstGeom>
          <a:solidFill>
            <a:srgbClr val="F2F4F4"/>
          </a:solidFill>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545B64"/>
                </a:solidFill>
                <a:latin typeface="Amazon Ember" charset="0"/>
                <a:ea typeface="Amazon Ember" charset="0"/>
                <a:cs typeface="Amazon Ember" charset="0"/>
              </a:rPr>
              <a:t>Single DC typically over 50,000 servers &amp; often over 80,000 </a:t>
            </a:r>
          </a:p>
          <a:p>
            <a:pPr marL="0" indent="0">
              <a:buNone/>
            </a:pPr>
            <a:r>
              <a:rPr lang="en-US" sz="1800" dirty="0">
                <a:solidFill>
                  <a:srgbClr val="545B64"/>
                </a:solidFill>
                <a:latin typeface="Amazon Ember" charset="0"/>
                <a:ea typeface="Amazon Ember" charset="0"/>
                <a:cs typeface="Amazon Ember" charset="0"/>
              </a:rPr>
              <a:t>Larger DCs undesirable to reduce blast radius</a:t>
            </a:r>
          </a:p>
        </p:txBody>
      </p:sp>
    </p:spTree>
    <p:extLst>
      <p:ext uri="{BB962C8B-B14F-4D97-AF65-F5344CB8AC3E}">
        <p14:creationId xmlns:p14="http://schemas.microsoft.com/office/powerpoint/2010/main" val="30704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0B83F25-AC32-BE4C-B13E-14FB1790C034}"/>
              </a:ext>
            </a:extLst>
          </p:cNvPr>
          <p:cNvSpPr txBox="1">
            <a:spLocks/>
          </p:cNvSpPr>
          <p:nvPr/>
        </p:nvSpPr>
        <p:spPr>
          <a:xfrm>
            <a:off x="412989" y="0"/>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t>Up and Running now, right now!</a:t>
            </a:r>
          </a:p>
        </p:txBody>
      </p:sp>
      <p:pic>
        <p:nvPicPr>
          <p:cNvPr id="5" name="Picture 4">
            <a:extLst>
              <a:ext uri="{FF2B5EF4-FFF2-40B4-BE49-F238E27FC236}">
                <a16:creationId xmlns:a16="http://schemas.microsoft.com/office/drawing/2014/main" id="{A58C6DC4-25C0-BF42-89FC-1DFD8B1D5D29}"/>
              </a:ext>
            </a:extLst>
          </p:cNvPr>
          <p:cNvPicPr>
            <a:picLocks noChangeAspect="1"/>
          </p:cNvPicPr>
          <p:nvPr/>
        </p:nvPicPr>
        <p:blipFill>
          <a:blip r:embed="rId3"/>
          <a:stretch>
            <a:fillRect/>
          </a:stretch>
        </p:blipFill>
        <p:spPr>
          <a:xfrm>
            <a:off x="1044361" y="545741"/>
            <a:ext cx="6390582" cy="4091908"/>
          </a:xfrm>
          <a:prstGeom prst="rect">
            <a:avLst/>
          </a:prstGeom>
        </p:spPr>
      </p:pic>
    </p:spTree>
    <p:extLst>
      <p:ext uri="{BB962C8B-B14F-4D97-AF65-F5344CB8AC3E}">
        <p14:creationId xmlns:p14="http://schemas.microsoft.com/office/powerpoint/2010/main" val="382524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1">
            <a:extLst>
              <a:ext uri="{FF2B5EF4-FFF2-40B4-BE49-F238E27FC236}">
                <a16:creationId xmlns:a16="http://schemas.microsoft.com/office/drawing/2014/main" id="{87A7C42E-E5C3-9342-BD22-03B58BD0D715}"/>
              </a:ext>
            </a:extLst>
          </p:cNvPr>
          <p:cNvSpPr txBox="1">
            <a:spLocks noChangeArrowheads="1"/>
          </p:cNvSpPr>
          <p:nvPr/>
        </p:nvSpPr>
        <p:spPr bwMode="auto">
          <a:xfrm>
            <a:off x="585249" y="1697034"/>
            <a:ext cx="639763"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AWS KMS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5" name="Picture 42">
            <a:extLst>
              <a:ext uri="{FF2B5EF4-FFF2-40B4-BE49-F238E27FC236}">
                <a16:creationId xmlns:a16="http://schemas.microsoft.com/office/drawing/2014/main" id="{76F7EDE6-9931-ED4D-A8B3-09471BA86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74" y="992184"/>
            <a:ext cx="544513" cy="654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EF98C26-F914-AF42-9657-524D5B9AD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562" y="992184"/>
            <a:ext cx="528637" cy="560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7">
            <a:extLst>
              <a:ext uri="{FF2B5EF4-FFF2-40B4-BE49-F238E27FC236}">
                <a16:creationId xmlns:a16="http://schemas.microsoft.com/office/drawing/2014/main" id="{ED053704-8DF9-EF43-B978-D5A794542FC8}"/>
              </a:ext>
            </a:extLst>
          </p:cNvPr>
          <p:cNvSpPr txBox="1">
            <a:spLocks noChangeArrowheads="1"/>
          </p:cNvSpPr>
          <p:nvPr/>
        </p:nvSpPr>
        <p:spPr bwMode="auto">
          <a:xfrm>
            <a:off x="1325024" y="1700209"/>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Lex</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8" name="Picture 3">
            <a:extLst>
              <a:ext uri="{FF2B5EF4-FFF2-40B4-BE49-F238E27FC236}">
                <a16:creationId xmlns:a16="http://schemas.microsoft.com/office/drawing/2014/main" id="{304D6409-5F8D-7A40-8AF1-BBDBB2140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4750" y="3326205"/>
            <a:ext cx="544513" cy="6524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BFC02BD2-501D-8349-87E9-D4DFBB815CED}"/>
              </a:ext>
            </a:extLst>
          </p:cNvPr>
          <p:cNvSpPr txBox="1">
            <a:spLocks noChangeArrowheads="1"/>
          </p:cNvSpPr>
          <p:nvPr/>
        </p:nvSpPr>
        <p:spPr bwMode="auto">
          <a:xfrm>
            <a:off x="7071075" y="4080268"/>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Polly</a:t>
            </a:r>
            <a:endParaRPr kumimoji="0" lang="en-US" altLang="en-US" sz="1800" b="0" i="0" u="none" strike="noStrike" cap="none" normalizeH="0" baseline="0">
              <a:ln>
                <a:noFill/>
              </a:ln>
              <a:solidFill>
                <a:schemeClr val="bg1"/>
              </a:solidFill>
              <a:effectLst/>
              <a:latin typeface="Arial" panose="020B0604020202020204" pitchFamily="34" charset="0"/>
            </a:endParaRPr>
          </a:p>
        </p:txBody>
      </p:sp>
      <p:pic>
        <p:nvPicPr>
          <p:cNvPr id="11" name="Picture 4">
            <a:extLst>
              <a:ext uri="{FF2B5EF4-FFF2-40B4-BE49-F238E27FC236}">
                <a16:creationId xmlns:a16="http://schemas.microsoft.com/office/drawing/2014/main" id="{745B9DF3-9422-2E47-8CCE-A4BFDECD82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904" y="3313948"/>
            <a:ext cx="533400" cy="6429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a:extLst>
              <a:ext uri="{FF2B5EF4-FFF2-40B4-BE49-F238E27FC236}">
                <a16:creationId xmlns:a16="http://schemas.microsoft.com/office/drawing/2014/main" id="{E07F06CF-6218-FE49-8D3E-B05677505258}"/>
              </a:ext>
            </a:extLst>
          </p:cNvPr>
          <p:cNvSpPr txBox="1">
            <a:spLocks noChangeArrowheads="1"/>
          </p:cNvSpPr>
          <p:nvPr/>
        </p:nvSpPr>
        <p:spPr bwMode="auto">
          <a:xfrm>
            <a:off x="8045800" y="4088205"/>
            <a:ext cx="9429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r>
              <a:rPr kumimoji="0" lang="en-US" altLang="en-US" sz="1000" b="1"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Rekognition</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3" name="Picture 83">
            <a:extLst>
              <a:ext uri="{FF2B5EF4-FFF2-40B4-BE49-F238E27FC236}">
                <a16:creationId xmlns:a16="http://schemas.microsoft.com/office/drawing/2014/main" id="{A7F98A33-73C0-2943-8229-7F576DA7D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3871" y="2128645"/>
            <a:ext cx="536575" cy="6445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32">
            <a:extLst>
              <a:ext uri="{FF2B5EF4-FFF2-40B4-BE49-F238E27FC236}">
                <a16:creationId xmlns:a16="http://schemas.microsoft.com/office/drawing/2014/main" id="{58D33A70-48BF-E643-B097-AFDE569A798D}"/>
              </a:ext>
            </a:extLst>
          </p:cNvPr>
          <p:cNvSpPr txBox="1">
            <a:spLocks noChangeArrowheads="1"/>
          </p:cNvSpPr>
          <p:nvPr/>
        </p:nvSpPr>
        <p:spPr bwMode="auto">
          <a:xfrm>
            <a:off x="7969571" y="2820795"/>
            <a:ext cx="7318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Kinesis</a:t>
            </a:r>
            <a:endParaRPr kumimoji="0" lang="en-US" altLang="en-US" sz="1800" b="0" i="0" u="none" strike="noStrike" cap="none" normalizeH="0" baseline="0">
              <a:ln>
                <a:noFill/>
              </a:ln>
              <a:solidFill>
                <a:schemeClr val="bg1"/>
              </a:solidFill>
              <a:effectLst/>
              <a:latin typeface="Arial" panose="020B0604020202020204" pitchFamily="34" charset="0"/>
            </a:endParaRPr>
          </a:p>
        </p:txBody>
      </p:sp>
      <p:pic>
        <p:nvPicPr>
          <p:cNvPr id="15" name="Picture 5">
            <a:extLst>
              <a:ext uri="{FF2B5EF4-FFF2-40B4-BE49-F238E27FC236}">
                <a16:creationId xmlns:a16="http://schemas.microsoft.com/office/drawing/2014/main" id="{B98A62CE-8F7B-4046-8ED7-0621A1949C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0288" y="829889"/>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397">
            <a:extLst>
              <a:ext uri="{FF2B5EF4-FFF2-40B4-BE49-F238E27FC236}">
                <a16:creationId xmlns:a16="http://schemas.microsoft.com/office/drawing/2014/main" id="{09FF1069-B510-6C43-8CD6-CCA26604EDE2}"/>
              </a:ext>
            </a:extLst>
          </p:cNvPr>
          <p:cNvSpPr txBox="1">
            <a:spLocks noChangeArrowheads="1"/>
          </p:cNvSpPr>
          <p:nvPr/>
        </p:nvSpPr>
        <p:spPr bwMode="auto">
          <a:xfrm>
            <a:off x="6913913" y="1544189"/>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Postgres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7" name="Picture 2">
            <a:extLst>
              <a:ext uri="{FF2B5EF4-FFF2-40B4-BE49-F238E27FC236}">
                <a16:creationId xmlns:a16="http://schemas.microsoft.com/office/drawing/2014/main" id="{143E3B57-6863-2840-8BAB-5ECEEAE17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6588" y="821951"/>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1">
            <a:extLst>
              <a:ext uri="{FF2B5EF4-FFF2-40B4-BE49-F238E27FC236}">
                <a16:creationId xmlns:a16="http://schemas.microsoft.com/office/drawing/2014/main" id="{ABA4CEF0-88BD-6A48-9C21-1DBF5DB185BC}"/>
              </a:ext>
            </a:extLst>
          </p:cNvPr>
          <p:cNvSpPr txBox="1">
            <a:spLocks noChangeArrowheads="1"/>
          </p:cNvSpPr>
          <p:nvPr/>
        </p:nvSpPr>
        <p:spPr bwMode="auto">
          <a:xfrm>
            <a:off x="7809263" y="1549026"/>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MariaDB</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9" name="Rectangle 15">
            <a:extLst>
              <a:ext uri="{FF2B5EF4-FFF2-40B4-BE49-F238E27FC236}">
                <a16:creationId xmlns:a16="http://schemas.microsoft.com/office/drawing/2014/main" id="{D616B036-EAE6-0842-8E8F-AA4CAD01619F}"/>
              </a:ext>
            </a:extLst>
          </p:cNvPr>
          <p:cNvSpPr>
            <a:spLocks noChangeArrowheads="1"/>
          </p:cNvSpPr>
          <p:nvPr/>
        </p:nvSpPr>
        <p:spPr bwMode="auto">
          <a:xfrm>
            <a:off x="1073426" y="6667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sp>
        <p:nvSpPr>
          <p:cNvPr id="20" name="Rectangle 23">
            <a:extLst>
              <a:ext uri="{FF2B5EF4-FFF2-40B4-BE49-F238E27FC236}">
                <a16:creationId xmlns:a16="http://schemas.microsoft.com/office/drawing/2014/main" id="{6B5854BE-CD32-B940-BD15-4BE2C2A20CB6}"/>
              </a:ext>
            </a:extLst>
          </p:cNvPr>
          <p:cNvSpPr>
            <a:spLocks noChangeArrowheads="1"/>
          </p:cNvSpPr>
          <p:nvPr/>
        </p:nvSpPr>
        <p:spPr bwMode="auto">
          <a:xfrm>
            <a:off x="1073426" y="8953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pic>
        <p:nvPicPr>
          <p:cNvPr id="21" name="Picture 20">
            <a:extLst>
              <a:ext uri="{FF2B5EF4-FFF2-40B4-BE49-F238E27FC236}">
                <a16:creationId xmlns:a16="http://schemas.microsoft.com/office/drawing/2014/main" id="{B9468767-472D-F042-A6F4-998BAA1A0B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692" y="2137767"/>
            <a:ext cx="521367" cy="625640"/>
          </a:xfrm>
          <a:prstGeom prst="rect">
            <a:avLst/>
          </a:prstGeom>
        </p:spPr>
      </p:pic>
      <p:sp>
        <p:nvSpPr>
          <p:cNvPr id="22" name="TextBox 21">
            <a:extLst>
              <a:ext uri="{FF2B5EF4-FFF2-40B4-BE49-F238E27FC236}">
                <a16:creationId xmlns:a16="http://schemas.microsoft.com/office/drawing/2014/main" id="{D9CD4E0A-CE61-F341-98AD-B5A03720E1F8}"/>
              </a:ext>
            </a:extLst>
          </p:cNvPr>
          <p:cNvSpPr txBox="1"/>
          <p:nvPr/>
        </p:nvSpPr>
        <p:spPr>
          <a:xfrm>
            <a:off x="446133" y="2788629"/>
            <a:ext cx="73152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S3</a:t>
            </a:r>
            <a:endParaRPr lang="en-US" b="1" dirty="0">
              <a:solidFill>
                <a:schemeClr val="bg1"/>
              </a:solidFill>
            </a:endParaRPr>
          </a:p>
        </p:txBody>
      </p:sp>
      <p:pic>
        <p:nvPicPr>
          <p:cNvPr id="23" name="Picture 22">
            <a:extLst>
              <a:ext uri="{FF2B5EF4-FFF2-40B4-BE49-F238E27FC236}">
                <a16:creationId xmlns:a16="http://schemas.microsoft.com/office/drawing/2014/main" id="{8D97B802-DAAD-AD4A-A937-2E41BBB315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575" y="2137767"/>
            <a:ext cx="543466" cy="601994"/>
          </a:xfrm>
          <a:prstGeom prst="rect">
            <a:avLst/>
          </a:prstGeom>
        </p:spPr>
      </p:pic>
      <p:sp>
        <p:nvSpPr>
          <p:cNvPr id="24" name="TextBox 23">
            <a:extLst>
              <a:ext uri="{FF2B5EF4-FFF2-40B4-BE49-F238E27FC236}">
                <a16:creationId xmlns:a16="http://schemas.microsoft.com/office/drawing/2014/main" id="{C613526C-74F4-D24B-94AB-C9CFD322629D}"/>
              </a:ext>
            </a:extLst>
          </p:cNvPr>
          <p:cNvSpPr txBox="1"/>
          <p:nvPr/>
        </p:nvSpPr>
        <p:spPr>
          <a:xfrm>
            <a:off x="1224260" y="27886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err="1">
                <a:solidFill>
                  <a:schemeClr val="bg1"/>
                </a:solidFill>
              </a:rPr>
              <a:t>DynamoDB</a:t>
            </a:r>
            <a:endParaRPr lang="en-US" b="1" dirty="0">
              <a:solidFill>
                <a:schemeClr val="bg1"/>
              </a:solidFill>
            </a:endParaRPr>
          </a:p>
        </p:txBody>
      </p:sp>
      <p:pic>
        <p:nvPicPr>
          <p:cNvPr id="25" name="Picture 24">
            <a:extLst>
              <a:ext uri="{FF2B5EF4-FFF2-40B4-BE49-F238E27FC236}">
                <a16:creationId xmlns:a16="http://schemas.microsoft.com/office/drawing/2014/main" id="{A11C6D2D-A057-B44A-A9B2-148BF1CCC1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5545" y="3377448"/>
            <a:ext cx="548640" cy="603504"/>
          </a:xfrm>
          <a:prstGeom prst="rect">
            <a:avLst/>
          </a:prstGeom>
        </p:spPr>
      </p:pic>
      <p:sp>
        <p:nvSpPr>
          <p:cNvPr id="26" name="TextBox 25">
            <a:extLst>
              <a:ext uri="{FF2B5EF4-FFF2-40B4-BE49-F238E27FC236}">
                <a16:creationId xmlns:a16="http://schemas.microsoft.com/office/drawing/2014/main" id="{2BA953EE-2CEF-9B41-B1E5-DEFB65BC21FD}"/>
              </a:ext>
            </a:extLst>
          </p:cNvPr>
          <p:cNvSpPr txBox="1"/>
          <p:nvPr/>
        </p:nvSpPr>
        <p:spPr>
          <a:xfrm>
            <a:off x="3687913" y="4046091"/>
            <a:ext cx="1020442" cy="155632"/>
          </a:xfrm>
          <a:prstGeom prst="rect">
            <a:avLst/>
          </a:prstGeom>
          <a:noFill/>
        </p:spPr>
        <p:txBody>
          <a:bodyPr wrap="square" lIns="0" tIns="0" rIns="0" bIns="0" rtlCol="0" anchor="t">
            <a:noAutofit/>
          </a:bodyPr>
          <a:lstStyle/>
          <a:p>
            <a:pPr algn="ctr"/>
            <a:r>
              <a:rPr lang="en-US" sz="1000" b="1" dirty="0">
                <a:solidFill>
                  <a:schemeClr val="bg1"/>
                </a:solidFill>
              </a:rPr>
              <a:t>Amazon </a:t>
            </a:r>
            <a:br>
              <a:rPr lang="en-US" sz="1000" b="1" dirty="0">
                <a:solidFill>
                  <a:schemeClr val="bg1"/>
                </a:solidFill>
              </a:rPr>
            </a:br>
            <a:r>
              <a:rPr lang="en-US" sz="1000" b="1" dirty="0">
                <a:solidFill>
                  <a:schemeClr val="bg1"/>
                </a:solidFill>
              </a:rPr>
              <a:t>Redshift</a:t>
            </a:r>
          </a:p>
        </p:txBody>
      </p:sp>
      <p:pic>
        <p:nvPicPr>
          <p:cNvPr id="27" name="Picture 5">
            <a:extLst>
              <a:ext uri="{FF2B5EF4-FFF2-40B4-BE49-F238E27FC236}">
                <a16:creationId xmlns:a16="http://schemas.microsoft.com/office/drawing/2014/main" id="{2E9DA611-6BF9-AE41-82F4-436012D4A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3912" y="3313948"/>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397">
            <a:extLst>
              <a:ext uri="{FF2B5EF4-FFF2-40B4-BE49-F238E27FC236}">
                <a16:creationId xmlns:a16="http://schemas.microsoft.com/office/drawing/2014/main" id="{E8F098DB-34BD-ED43-B193-532189ADC4C5}"/>
              </a:ext>
            </a:extLst>
          </p:cNvPr>
          <p:cNvSpPr txBox="1">
            <a:spLocks noChangeArrowheads="1"/>
          </p:cNvSpPr>
          <p:nvPr/>
        </p:nvSpPr>
        <p:spPr bwMode="auto">
          <a:xfrm>
            <a:off x="4770237" y="4018798"/>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b="1" dirty="0" err="1">
                <a:solidFill>
                  <a:schemeClr val="bg1"/>
                </a:solidFill>
                <a:latin typeface="Calibri" panose="020F0502020204030204" pitchFamily="34" charset="0"/>
                <a:cs typeface="Times New Roman" panose="02020603050405020304" pitchFamily="18" charset="0"/>
              </a:rPr>
              <a:t>MySql</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29" name="Picture 28">
            <a:extLst>
              <a:ext uri="{FF2B5EF4-FFF2-40B4-BE49-F238E27FC236}">
                <a16:creationId xmlns:a16="http://schemas.microsoft.com/office/drawing/2014/main" id="{5BD8795B-3058-7E41-BE71-242850B5C7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1749" y="3313948"/>
            <a:ext cx="537317" cy="638065"/>
          </a:xfrm>
          <a:prstGeom prst="rect">
            <a:avLst/>
          </a:prstGeom>
        </p:spPr>
      </p:pic>
      <p:sp>
        <p:nvSpPr>
          <p:cNvPr id="30" name="TextBox 29">
            <a:extLst>
              <a:ext uri="{FF2B5EF4-FFF2-40B4-BE49-F238E27FC236}">
                <a16:creationId xmlns:a16="http://schemas.microsoft.com/office/drawing/2014/main" id="{7291E6DC-4F74-CD4A-9C2D-1CD012AFAFEE}"/>
              </a:ext>
            </a:extLst>
          </p:cNvPr>
          <p:cNvSpPr txBox="1"/>
          <p:nvPr/>
        </p:nvSpPr>
        <p:spPr>
          <a:xfrm>
            <a:off x="5824648" y="3991029"/>
            <a:ext cx="73152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Route 53</a:t>
            </a:r>
          </a:p>
        </p:txBody>
      </p:sp>
      <p:pic>
        <p:nvPicPr>
          <p:cNvPr id="31" name="Picture 30">
            <a:extLst>
              <a:ext uri="{FF2B5EF4-FFF2-40B4-BE49-F238E27FC236}">
                <a16:creationId xmlns:a16="http://schemas.microsoft.com/office/drawing/2014/main" id="{6DF5021F-FAF4-9041-BC73-1472D65709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29209" y="2132935"/>
            <a:ext cx="530056" cy="636067"/>
          </a:xfrm>
          <a:prstGeom prst="rect">
            <a:avLst/>
          </a:prstGeom>
        </p:spPr>
      </p:pic>
      <p:sp>
        <p:nvSpPr>
          <p:cNvPr id="32" name="TextBox 31">
            <a:extLst>
              <a:ext uri="{FF2B5EF4-FFF2-40B4-BE49-F238E27FC236}">
                <a16:creationId xmlns:a16="http://schemas.microsoft.com/office/drawing/2014/main" id="{F5039BD3-4838-2A46-9330-32CD4536CED9}"/>
              </a:ext>
            </a:extLst>
          </p:cNvPr>
          <p:cNvSpPr txBox="1"/>
          <p:nvPr/>
        </p:nvSpPr>
        <p:spPr>
          <a:xfrm>
            <a:off x="7120088" y="2783952"/>
            <a:ext cx="731520" cy="155632"/>
          </a:xfrm>
          <a:prstGeom prst="rect">
            <a:avLst/>
          </a:prstGeom>
          <a:noFill/>
        </p:spPr>
        <p:txBody>
          <a:bodyPr wrap="square" lIns="0" tIns="0" rIns="0" bIns="0" rtlCol="0" anchor="t">
            <a:noAutofit/>
          </a:bodyPr>
          <a:lstStyle/>
          <a:p>
            <a:pPr algn="ctr"/>
            <a:r>
              <a:rPr lang="en-US" sz="1000" b="1" dirty="0">
                <a:solidFill>
                  <a:schemeClr val="bg1"/>
                </a:solidFill>
              </a:rPr>
              <a:t>Amazon EMR</a:t>
            </a:r>
          </a:p>
        </p:txBody>
      </p:sp>
      <p:pic>
        <p:nvPicPr>
          <p:cNvPr id="33" name="Picture 32">
            <a:extLst>
              <a:ext uri="{FF2B5EF4-FFF2-40B4-BE49-F238E27FC236}">
                <a16:creationId xmlns:a16="http://schemas.microsoft.com/office/drawing/2014/main" id="{5E6DEB6E-1306-6D48-82A6-2C53138A23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5249" y="3387873"/>
            <a:ext cx="544780" cy="653736"/>
          </a:xfrm>
          <a:prstGeom prst="rect">
            <a:avLst/>
          </a:prstGeom>
        </p:spPr>
      </p:pic>
      <p:sp>
        <p:nvSpPr>
          <p:cNvPr id="34" name="TextBox 33">
            <a:extLst>
              <a:ext uri="{FF2B5EF4-FFF2-40B4-BE49-F238E27FC236}">
                <a16:creationId xmlns:a16="http://schemas.microsoft.com/office/drawing/2014/main" id="{37CA0E80-B723-3C46-B234-882BC6A3BCBD}"/>
              </a:ext>
            </a:extLst>
          </p:cNvPr>
          <p:cNvSpPr txBox="1"/>
          <p:nvPr/>
        </p:nvSpPr>
        <p:spPr>
          <a:xfrm>
            <a:off x="410263" y="40489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SQS</a:t>
            </a:r>
            <a:endParaRPr lang="en-US" b="1" dirty="0">
              <a:solidFill>
                <a:schemeClr val="bg1"/>
              </a:solidFill>
            </a:endParaRPr>
          </a:p>
        </p:txBody>
      </p:sp>
      <p:pic>
        <p:nvPicPr>
          <p:cNvPr id="35" name="Picture 34">
            <a:extLst>
              <a:ext uri="{FF2B5EF4-FFF2-40B4-BE49-F238E27FC236}">
                <a16:creationId xmlns:a16="http://schemas.microsoft.com/office/drawing/2014/main" id="{C4AE4C31-CF5B-914F-8A3A-1752DB8766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79280" y="3457301"/>
            <a:ext cx="521367" cy="521367"/>
          </a:xfrm>
          <a:prstGeom prst="rect">
            <a:avLst/>
          </a:prstGeom>
        </p:spPr>
      </p:pic>
      <p:sp>
        <p:nvSpPr>
          <p:cNvPr id="36" name="TextBox 35">
            <a:extLst>
              <a:ext uri="{FF2B5EF4-FFF2-40B4-BE49-F238E27FC236}">
                <a16:creationId xmlns:a16="http://schemas.microsoft.com/office/drawing/2014/main" id="{F478C08F-4E0D-4147-B8BC-E5D88A8FEC0F}"/>
              </a:ext>
            </a:extLst>
          </p:cNvPr>
          <p:cNvSpPr txBox="1"/>
          <p:nvPr/>
        </p:nvSpPr>
        <p:spPr>
          <a:xfrm>
            <a:off x="1492587" y="40489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SNS</a:t>
            </a:r>
          </a:p>
        </p:txBody>
      </p:sp>
      <p:pic>
        <p:nvPicPr>
          <p:cNvPr id="37" name="Picture 36">
            <a:extLst>
              <a:ext uri="{FF2B5EF4-FFF2-40B4-BE49-F238E27FC236}">
                <a16:creationId xmlns:a16="http://schemas.microsoft.com/office/drawing/2014/main" id="{B4828C20-A572-9344-940A-0E375C23A2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64944" y="3381219"/>
            <a:ext cx="543292" cy="540096"/>
          </a:xfrm>
          <a:prstGeom prst="rect">
            <a:avLst/>
          </a:prstGeom>
        </p:spPr>
      </p:pic>
      <p:sp>
        <p:nvSpPr>
          <p:cNvPr id="38" name="TextBox 37">
            <a:extLst>
              <a:ext uri="{FF2B5EF4-FFF2-40B4-BE49-F238E27FC236}">
                <a16:creationId xmlns:a16="http://schemas.microsoft.com/office/drawing/2014/main" id="{D669E4E4-48E0-474D-B950-B18B8374390F}"/>
              </a:ext>
            </a:extLst>
          </p:cNvPr>
          <p:cNvSpPr txBox="1"/>
          <p:nvPr/>
        </p:nvSpPr>
        <p:spPr>
          <a:xfrm>
            <a:off x="2387950" y="3950651"/>
            <a:ext cx="109728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Athena</a:t>
            </a:r>
          </a:p>
        </p:txBody>
      </p:sp>
      <p:pic>
        <p:nvPicPr>
          <p:cNvPr id="39" name="Picture 38">
            <a:extLst>
              <a:ext uri="{FF2B5EF4-FFF2-40B4-BE49-F238E27FC236}">
                <a16:creationId xmlns:a16="http://schemas.microsoft.com/office/drawing/2014/main" id="{3C7EFB65-B0A6-E240-9E1F-CF34CB7572D5}"/>
              </a:ext>
            </a:extLst>
          </p:cNvPr>
          <p:cNvPicPr>
            <a:picLocks noChangeAspect="1"/>
          </p:cNvPicPr>
          <p:nvPr/>
        </p:nvPicPr>
        <p:blipFill>
          <a:blip r:embed="rId17"/>
          <a:stretch>
            <a:fillRect/>
          </a:stretch>
        </p:blipFill>
        <p:spPr>
          <a:xfrm>
            <a:off x="3384585" y="573991"/>
            <a:ext cx="2144486" cy="2144486"/>
          </a:xfrm>
          <a:prstGeom prst="rect">
            <a:avLst/>
          </a:prstGeom>
        </p:spPr>
      </p:pic>
    </p:spTree>
    <p:extLst>
      <p:ext uri="{BB962C8B-B14F-4D97-AF65-F5344CB8AC3E}">
        <p14:creationId xmlns:p14="http://schemas.microsoft.com/office/powerpoint/2010/main" val="470838118"/>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Dark">
  <a:themeElements>
    <a:clrScheme name="SKO 2018">
      <a:dk1>
        <a:srgbClr val="000000"/>
      </a:dk1>
      <a:lt1>
        <a:srgbClr val="FFFFFF"/>
      </a:lt1>
      <a:dk2>
        <a:srgbClr val="FF9900"/>
      </a:dk2>
      <a:lt2>
        <a:srgbClr val="EAEDED"/>
      </a:lt2>
      <a:accent1>
        <a:srgbClr val="2471B5"/>
      </a:accent1>
      <a:accent2>
        <a:srgbClr val="EC7111"/>
      </a:accent2>
      <a:accent3>
        <a:srgbClr val="111A28"/>
      </a:accent3>
      <a:accent4>
        <a:srgbClr val="07C283"/>
      </a:accent4>
      <a:accent5>
        <a:srgbClr val="E12265"/>
      </a:accent5>
      <a:accent6>
        <a:srgbClr val="FFC300"/>
      </a:accent6>
      <a:hlink>
        <a:srgbClr val="AAB7B8"/>
      </a:hlink>
      <a:folHlink>
        <a:srgbClr val="8791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KO-Dark_3:1" id="{FDD3B266-DF32-0B4F-B0A6-885139876E2A}" vid="{D0B60BF5-3ECC-2A45-BB2A-92F5223AB23F}"/>
    </a:ext>
  </a:extLst>
</a:theme>
</file>

<file path=ppt/theme/theme3.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6674</TotalTime>
  <Words>447</Words>
  <Application>Microsoft Macintosh PowerPoint</Application>
  <PresentationFormat>On-screen Show (16:9)</PresentationFormat>
  <Paragraphs>113</Paragraphs>
  <Slides>16</Slides>
  <Notes>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16</vt:i4>
      </vt:variant>
    </vt:vector>
  </HeadingPairs>
  <TitlesOfParts>
    <vt:vector size="33" baseType="lpstr">
      <vt:lpstr>ＭＳ Ｐゴシック</vt:lpstr>
      <vt:lpstr>3M Circular TT Book</vt:lpstr>
      <vt:lpstr>Amazon Ember</vt:lpstr>
      <vt:lpstr>Amazon Ember Light</vt:lpstr>
      <vt:lpstr>Amazon Ember Regular</vt:lpstr>
      <vt:lpstr>Arial</vt:lpstr>
      <vt:lpstr>Calibri</vt:lpstr>
      <vt:lpstr>Century Gothic</vt:lpstr>
      <vt:lpstr>Consolas</vt:lpstr>
      <vt:lpstr>Impact</vt:lpstr>
      <vt:lpstr>Lucida Console</vt:lpstr>
      <vt:lpstr>Roboto Condensed</vt:lpstr>
      <vt:lpstr>Roboto Condensed Light</vt:lpstr>
      <vt:lpstr>Times New Roman</vt:lpstr>
      <vt:lpstr>DeckTemplate-AWS</vt:lpstr>
      <vt:lpstr>1_DeckTemplate-AWS-Dark</vt:lpstr>
      <vt:lpstr>DeckTemplate-AWS-ReInvent-Orange</vt:lpstr>
      <vt:lpstr>PowerPoint Presentation</vt:lpstr>
      <vt:lpstr>PowerPoint Presentation</vt:lpstr>
      <vt:lpstr>PowerPoint Presentation</vt:lpstr>
      <vt:lpstr>PowerPoint Presentation</vt:lpstr>
      <vt:lpstr>AWS Regions</vt:lpstr>
      <vt:lpstr>AWS Availability Zones</vt:lpstr>
      <vt:lpstr>AWS Data Centers</vt:lpstr>
      <vt:lpstr>PowerPoint Presentation</vt:lpstr>
      <vt:lpstr>PowerPoint Presentation</vt:lpstr>
      <vt:lpstr>PowerPoint Presentation</vt:lpstr>
      <vt:lpstr>PowerPoint Presentation</vt:lpstr>
      <vt:lpstr>Reserved instances</vt:lpstr>
      <vt:lpstr>Spot instances</vt:lpstr>
      <vt:lpstr>Trusted advisor</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106</cp:revision>
  <dcterms:created xsi:type="dcterms:W3CDTF">2016-06-17T18:22:10Z</dcterms:created>
  <dcterms:modified xsi:type="dcterms:W3CDTF">2018-09-06T04:26:56Z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